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473" r:id="rId3"/>
    <p:sldId id="474" r:id="rId4"/>
    <p:sldId id="480" r:id="rId5"/>
    <p:sldId id="481" r:id="rId6"/>
    <p:sldId id="482" r:id="rId7"/>
    <p:sldId id="483" r:id="rId8"/>
    <p:sldId id="257" r:id="rId9"/>
    <p:sldId id="484" r:id="rId10"/>
    <p:sldId id="486" r:id="rId11"/>
    <p:sldId id="280" r:id="rId12"/>
    <p:sldId id="258" r:id="rId13"/>
    <p:sldId id="262" r:id="rId14"/>
    <p:sldId id="263" r:id="rId15"/>
    <p:sldId id="270" r:id="rId16"/>
    <p:sldId id="259" r:id="rId17"/>
    <p:sldId id="261" r:id="rId18"/>
    <p:sldId id="265" r:id="rId19"/>
    <p:sldId id="266" r:id="rId20"/>
    <p:sldId id="267" r:id="rId21"/>
    <p:sldId id="268" r:id="rId22"/>
    <p:sldId id="260" r:id="rId23"/>
    <p:sldId id="275" r:id="rId24"/>
    <p:sldId id="269" r:id="rId25"/>
    <p:sldId id="264" r:id="rId26"/>
    <p:sldId id="271" r:id="rId27"/>
    <p:sldId id="273" r:id="rId28"/>
    <p:sldId id="274" r:id="rId29"/>
    <p:sldId id="278" r:id="rId30"/>
    <p:sldId id="279" r:id="rId31"/>
    <p:sldId id="46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9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3DE32-234C-434A-8910-80145B4FFB29}" type="doc">
      <dgm:prSet loTypeId="urn:microsoft.com/office/officeart/2005/8/layout/chevron2" loCatId="list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fr-FR"/>
        </a:p>
      </dgm:t>
    </dgm:pt>
    <dgm:pt modelId="{B871F865-B3C9-4EDD-A542-BA579A98DFC4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4B05CBCC-8711-46DE-8887-BAC90FD91BE5}" type="parTrans" cxnId="{89F70955-0E24-4D96-8E88-AFB829EF8163}">
      <dgm:prSet/>
      <dgm:spPr/>
      <dgm:t>
        <a:bodyPr/>
        <a:lstStyle/>
        <a:p>
          <a:endParaRPr lang="fr-FR"/>
        </a:p>
      </dgm:t>
    </dgm:pt>
    <dgm:pt modelId="{D0D2868B-959D-4141-8C67-B11A4762980D}" type="sibTrans" cxnId="{89F70955-0E24-4D96-8E88-AFB829EF8163}">
      <dgm:prSet/>
      <dgm:spPr/>
      <dgm:t>
        <a:bodyPr/>
        <a:lstStyle/>
        <a:p>
          <a:endParaRPr lang="fr-FR"/>
        </a:p>
      </dgm:t>
    </dgm:pt>
    <dgm:pt modelId="{C1D5DA68-2633-4519-8EB2-57747AF4E065}">
      <dgm:prSet phldrT="[Texte]"/>
      <dgm:spPr/>
      <dgm:t>
        <a:bodyPr/>
        <a:lstStyle/>
        <a:p>
          <a:r>
            <a:rPr lang="fr-FR" dirty="0"/>
            <a:t>L’avertissement</a:t>
          </a:r>
        </a:p>
      </dgm:t>
    </dgm:pt>
    <dgm:pt modelId="{70CB11AE-E798-4880-BE96-1531324436F7}" type="parTrans" cxnId="{CA03B331-7F51-42D1-B277-1CE2E7266B9F}">
      <dgm:prSet/>
      <dgm:spPr/>
      <dgm:t>
        <a:bodyPr/>
        <a:lstStyle/>
        <a:p>
          <a:endParaRPr lang="fr-FR"/>
        </a:p>
      </dgm:t>
    </dgm:pt>
    <dgm:pt modelId="{91BC4458-35A6-462C-BCDD-920B8CE20BD7}" type="sibTrans" cxnId="{CA03B331-7F51-42D1-B277-1CE2E7266B9F}">
      <dgm:prSet/>
      <dgm:spPr/>
      <dgm:t>
        <a:bodyPr/>
        <a:lstStyle/>
        <a:p>
          <a:endParaRPr lang="fr-FR"/>
        </a:p>
      </dgm:t>
    </dgm:pt>
    <dgm:pt modelId="{7F4A036D-7172-4AB2-9464-75F17FB92D34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47459B5E-6D86-44D4-B785-F2BA4726732A}" type="parTrans" cxnId="{1492C5AB-3782-4D21-985D-607FC2F68101}">
      <dgm:prSet/>
      <dgm:spPr/>
      <dgm:t>
        <a:bodyPr/>
        <a:lstStyle/>
        <a:p>
          <a:endParaRPr lang="fr-FR"/>
        </a:p>
      </dgm:t>
    </dgm:pt>
    <dgm:pt modelId="{E77C4606-F997-442B-973D-AA16ECA1EDA9}" type="sibTrans" cxnId="{1492C5AB-3782-4D21-985D-607FC2F68101}">
      <dgm:prSet/>
      <dgm:spPr/>
      <dgm:t>
        <a:bodyPr/>
        <a:lstStyle/>
        <a:p>
          <a:endParaRPr lang="fr-FR"/>
        </a:p>
      </dgm:t>
    </dgm:pt>
    <dgm:pt modelId="{EA9B3E62-E768-4385-8E12-D35C608DE3EA}">
      <dgm:prSet phldrT="[Texte]"/>
      <dgm:spPr/>
      <dgm:t>
        <a:bodyPr/>
        <a:lstStyle/>
        <a:p>
          <a:r>
            <a:rPr lang="fr-FR" dirty="0"/>
            <a:t>Le blâme</a:t>
          </a:r>
        </a:p>
      </dgm:t>
    </dgm:pt>
    <dgm:pt modelId="{FFBC1BD7-C9E2-4E08-9FF8-E642A1CE0810}" type="parTrans" cxnId="{CA083E80-9934-4DA6-94F4-2E0B453DD297}">
      <dgm:prSet/>
      <dgm:spPr/>
      <dgm:t>
        <a:bodyPr/>
        <a:lstStyle/>
        <a:p>
          <a:endParaRPr lang="fr-FR"/>
        </a:p>
      </dgm:t>
    </dgm:pt>
    <dgm:pt modelId="{67F3443D-100F-4CD0-A74E-8D9DBEBE0F28}" type="sibTrans" cxnId="{CA083E80-9934-4DA6-94F4-2E0B453DD297}">
      <dgm:prSet/>
      <dgm:spPr/>
      <dgm:t>
        <a:bodyPr/>
        <a:lstStyle/>
        <a:p>
          <a:endParaRPr lang="fr-FR"/>
        </a:p>
      </dgm:t>
    </dgm:pt>
    <dgm:pt modelId="{DBC00DB2-D3E2-40F8-B7D5-5FF1A3F0419F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1869F699-69A0-40A5-B16D-96EB2F82E710}" type="parTrans" cxnId="{31EA09BE-CD6F-4ED4-ADBA-F9C5AB10D05B}">
      <dgm:prSet/>
      <dgm:spPr/>
      <dgm:t>
        <a:bodyPr/>
        <a:lstStyle/>
        <a:p>
          <a:endParaRPr lang="fr-FR"/>
        </a:p>
      </dgm:t>
    </dgm:pt>
    <dgm:pt modelId="{51CC8A4F-D1F3-4A06-92E5-CCA3FDB2627A}" type="sibTrans" cxnId="{31EA09BE-CD6F-4ED4-ADBA-F9C5AB10D05B}">
      <dgm:prSet/>
      <dgm:spPr/>
      <dgm:t>
        <a:bodyPr/>
        <a:lstStyle/>
        <a:p>
          <a:endParaRPr lang="fr-FR"/>
        </a:p>
      </dgm:t>
    </dgm:pt>
    <dgm:pt modelId="{67C7D19E-1170-491F-B24A-C2BF256D2725}">
      <dgm:prSet phldrT="[Texte]"/>
      <dgm:spPr/>
      <dgm:t>
        <a:bodyPr/>
        <a:lstStyle/>
        <a:p>
          <a:r>
            <a:rPr lang="fr-FR" dirty="0"/>
            <a:t>La mesure de responsabilisation</a:t>
          </a:r>
        </a:p>
      </dgm:t>
    </dgm:pt>
    <dgm:pt modelId="{171BE8DE-A57E-45F7-B6EB-295CDB37BE72}" type="parTrans" cxnId="{4F7F0F6F-BB4A-44CA-89FC-C06F2FE30DD0}">
      <dgm:prSet/>
      <dgm:spPr/>
      <dgm:t>
        <a:bodyPr/>
        <a:lstStyle/>
        <a:p>
          <a:endParaRPr lang="fr-FR"/>
        </a:p>
      </dgm:t>
    </dgm:pt>
    <dgm:pt modelId="{C87F4721-8B96-4F4B-8410-658A1206A1CF}" type="sibTrans" cxnId="{4F7F0F6F-BB4A-44CA-89FC-C06F2FE30DD0}">
      <dgm:prSet/>
      <dgm:spPr/>
      <dgm:t>
        <a:bodyPr/>
        <a:lstStyle/>
        <a:p>
          <a:endParaRPr lang="fr-FR"/>
        </a:p>
      </dgm:t>
    </dgm:pt>
    <dgm:pt modelId="{9B4993F8-DFEA-43B9-B17E-0F1F5570A5B7}">
      <dgm:prSet/>
      <dgm:spPr/>
      <dgm:t>
        <a:bodyPr/>
        <a:lstStyle/>
        <a:p>
          <a:r>
            <a:rPr lang="fr-FR" dirty="0"/>
            <a:t>4</a:t>
          </a:r>
        </a:p>
      </dgm:t>
    </dgm:pt>
    <dgm:pt modelId="{16B9A0A9-D46D-41C5-A74F-16F5310E5BC1}" type="parTrans" cxnId="{8714B952-1A91-42A4-9F5A-4D9B89036420}">
      <dgm:prSet/>
      <dgm:spPr/>
      <dgm:t>
        <a:bodyPr/>
        <a:lstStyle/>
        <a:p>
          <a:endParaRPr lang="fr-FR"/>
        </a:p>
      </dgm:t>
    </dgm:pt>
    <dgm:pt modelId="{96F465B3-54BD-4DC4-8749-43723D1C757F}" type="sibTrans" cxnId="{8714B952-1A91-42A4-9F5A-4D9B89036420}">
      <dgm:prSet/>
      <dgm:spPr/>
      <dgm:t>
        <a:bodyPr/>
        <a:lstStyle/>
        <a:p>
          <a:endParaRPr lang="fr-FR"/>
        </a:p>
      </dgm:t>
    </dgm:pt>
    <dgm:pt modelId="{EC24564C-CDFF-4E9A-8929-9D669C88C9DB}">
      <dgm:prSet/>
      <dgm:spPr/>
      <dgm:t>
        <a:bodyPr/>
        <a:lstStyle/>
        <a:p>
          <a:r>
            <a:rPr lang="fr-FR" dirty="0"/>
            <a:t>5</a:t>
          </a:r>
        </a:p>
      </dgm:t>
    </dgm:pt>
    <dgm:pt modelId="{C8B7041E-5D51-4321-AB07-538077DE0CE6}" type="parTrans" cxnId="{9A398AD3-6745-4160-860C-1BFFAAA49CFE}">
      <dgm:prSet/>
      <dgm:spPr/>
      <dgm:t>
        <a:bodyPr/>
        <a:lstStyle/>
        <a:p>
          <a:endParaRPr lang="fr-FR"/>
        </a:p>
      </dgm:t>
    </dgm:pt>
    <dgm:pt modelId="{140A7A75-1ACF-4541-8D68-9A9C1DC92FCE}" type="sibTrans" cxnId="{9A398AD3-6745-4160-860C-1BFFAAA49CFE}">
      <dgm:prSet/>
      <dgm:spPr/>
      <dgm:t>
        <a:bodyPr/>
        <a:lstStyle/>
        <a:p>
          <a:endParaRPr lang="fr-FR"/>
        </a:p>
      </dgm:t>
    </dgm:pt>
    <dgm:pt modelId="{1C023003-C21E-40B8-AA06-8DFF167F38EA}">
      <dgm:prSet/>
      <dgm:spPr/>
      <dgm:t>
        <a:bodyPr/>
        <a:lstStyle/>
        <a:p>
          <a:r>
            <a:rPr lang="fr-FR" dirty="0"/>
            <a:t>6</a:t>
          </a:r>
        </a:p>
      </dgm:t>
    </dgm:pt>
    <dgm:pt modelId="{149CA430-4769-4CB6-871E-EC90DE2D761D}" type="parTrans" cxnId="{70B37964-039E-4E8F-A28A-E4080A69B39C}">
      <dgm:prSet/>
      <dgm:spPr/>
      <dgm:t>
        <a:bodyPr/>
        <a:lstStyle/>
        <a:p>
          <a:endParaRPr lang="fr-FR"/>
        </a:p>
      </dgm:t>
    </dgm:pt>
    <dgm:pt modelId="{C41484DB-2E4C-4A62-9D55-01C26898A1C3}" type="sibTrans" cxnId="{70B37964-039E-4E8F-A28A-E4080A69B39C}">
      <dgm:prSet/>
      <dgm:spPr/>
      <dgm:t>
        <a:bodyPr/>
        <a:lstStyle/>
        <a:p>
          <a:endParaRPr lang="fr-FR"/>
        </a:p>
      </dgm:t>
    </dgm:pt>
    <dgm:pt modelId="{DEEA96C3-FE31-4362-8008-4EC665FD3DD1}">
      <dgm:prSet/>
      <dgm:spPr/>
      <dgm:t>
        <a:bodyPr/>
        <a:lstStyle/>
        <a:p>
          <a:r>
            <a:rPr lang="fr-FR" sz="1500" dirty="0"/>
            <a:t>L’exclusion temporaire de la </a:t>
          </a:r>
          <a:r>
            <a:rPr lang="fr-FR" sz="1500" b="1" u="sng" dirty="0"/>
            <a:t>classe</a:t>
          </a:r>
          <a:r>
            <a:rPr lang="fr-FR" sz="1500" dirty="0"/>
            <a:t> (8 jours maximum)</a:t>
          </a:r>
        </a:p>
      </dgm:t>
    </dgm:pt>
    <dgm:pt modelId="{B0C09B1E-761A-4D3C-B76F-57846FC2C273}" type="parTrans" cxnId="{B974435D-85F5-4047-8790-FA455828AD89}">
      <dgm:prSet/>
      <dgm:spPr/>
      <dgm:t>
        <a:bodyPr/>
        <a:lstStyle/>
        <a:p>
          <a:endParaRPr lang="fr-FR"/>
        </a:p>
      </dgm:t>
    </dgm:pt>
    <dgm:pt modelId="{8F2714CC-4AA3-4847-AA1B-3741C3F0A0B3}" type="sibTrans" cxnId="{B974435D-85F5-4047-8790-FA455828AD89}">
      <dgm:prSet/>
      <dgm:spPr/>
      <dgm:t>
        <a:bodyPr/>
        <a:lstStyle/>
        <a:p>
          <a:endParaRPr lang="fr-FR"/>
        </a:p>
      </dgm:t>
    </dgm:pt>
    <dgm:pt modelId="{37707AFE-B917-40B6-9F84-01D9B8AAADC2}">
      <dgm:prSet/>
      <dgm:spPr/>
      <dgm:t>
        <a:bodyPr/>
        <a:lstStyle/>
        <a:p>
          <a:r>
            <a:rPr lang="fr-FR" dirty="0"/>
            <a:t>L’exclusion temporaire de </a:t>
          </a:r>
          <a:r>
            <a:rPr lang="fr-FR" b="1" u="sng" dirty="0"/>
            <a:t>l’établissement</a:t>
          </a:r>
          <a:r>
            <a:rPr lang="fr-FR" dirty="0"/>
            <a:t> (8 jours maximum)</a:t>
          </a:r>
        </a:p>
      </dgm:t>
    </dgm:pt>
    <dgm:pt modelId="{66A8373A-1065-4699-9603-E90AD755F83C}" type="parTrans" cxnId="{05A41696-4F62-461F-B172-3F4B42294732}">
      <dgm:prSet/>
      <dgm:spPr/>
      <dgm:t>
        <a:bodyPr/>
        <a:lstStyle/>
        <a:p>
          <a:endParaRPr lang="fr-FR"/>
        </a:p>
      </dgm:t>
    </dgm:pt>
    <dgm:pt modelId="{961D7F95-2D39-4254-B2D5-29647D933ACD}" type="sibTrans" cxnId="{05A41696-4F62-461F-B172-3F4B42294732}">
      <dgm:prSet/>
      <dgm:spPr/>
      <dgm:t>
        <a:bodyPr/>
        <a:lstStyle/>
        <a:p>
          <a:endParaRPr lang="fr-FR"/>
        </a:p>
      </dgm:t>
    </dgm:pt>
    <dgm:pt modelId="{965D7B0C-24AD-4534-8CD9-51968FAD0A4F}">
      <dgm:prSet custT="1"/>
      <dgm:spPr/>
      <dgm:t>
        <a:bodyPr/>
        <a:lstStyle/>
        <a:p>
          <a:r>
            <a:rPr lang="fr-FR" sz="1900" dirty="0"/>
            <a:t>L’exclusion définitive de l’établissement ou de l’un de ses services annexes </a:t>
          </a:r>
          <a:r>
            <a:rPr lang="fr-FR" sz="1400" i="1" dirty="0"/>
            <a:t>(ex: demi-pension)</a:t>
          </a:r>
          <a:r>
            <a:rPr lang="fr-FR" sz="1900" dirty="0"/>
            <a:t> à l’issu d’un conseil de discipline.</a:t>
          </a:r>
        </a:p>
      </dgm:t>
    </dgm:pt>
    <dgm:pt modelId="{730029C6-A61F-49C8-BAB3-0C38A0BE4EEA}" type="parTrans" cxnId="{87F45164-63C4-4D92-ADC1-A94C084B7F79}">
      <dgm:prSet/>
      <dgm:spPr/>
      <dgm:t>
        <a:bodyPr/>
        <a:lstStyle/>
        <a:p>
          <a:endParaRPr lang="fr-FR"/>
        </a:p>
      </dgm:t>
    </dgm:pt>
    <dgm:pt modelId="{3B9F875D-C42B-4D5A-AD50-58CC574084C4}" type="sibTrans" cxnId="{87F45164-63C4-4D92-ADC1-A94C084B7F79}">
      <dgm:prSet/>
      <dgm:spPr/>
      <dgm:t>
        <a:bodyPr/>
        <a:lstStyle/>
        <a:p>
          <a:endParaRPr lang="fr-FR"/>
        </a:p>
      </dgm:t>
    </dgm:pt>
    <dgm:pt modelId="{1108F98D-C892-471B-B6C6-CDB3462A6572}">
      <dgm:prSet custT="1"/>
      <dgm:spPr/>
      <dgm:t>
        <a:bodyPr/>
        <a:lstStyle/>
        <a:p>
          <a:pPr>
            <a:buFontTx/>
            <a:buNone/>
          </a:pPr>
          <a:r>
            <a:rPr lang="fr-FR" sz="1100" i="1" dirty="0"/>
            <a:t>= </a:t>
          </a:r>
          <a:r>
            <a:rPr lang="fr-FR" sz="1100" i="1" dirty="0" smtClean="0"/>
            <a:t>exclusion/inclusion : </a:t>
          </a:r>
          <a:r>
            <a:rPr lang="fr-FR" sz="1100" i="1" dirty="0"/>
            <a:t>L’élève est présent au collège mais il est pris en charge par des adultes et n’est plus intégré dans le groupe classe</a:t>
          </a:r>
        </a:p>
      </dgm:t>
    </dgm:pt>
    <dgm:pt modelId="{86C2A3D9-6834-4B06-A0E3-40F0C7FC7C9A}" type="parTrans" cxnId="{AD66C655-80E4-41C0-9242-B966A39867F8}">
      <dgm:prSet/>
      <dgm:spPr/>
      <dgm:t>
        <a:bodyPr/>
        <a:lstStyle/>
        <a:p>
          <a:endParaRPr lang="fr-FR"/>
        </a:p>
      </dgm:t>
    </dgm:pt>
    <dgm:pt modelId="{C58D7655-EE47-4EE4-9394-216890EB6055}" type="sibTrans" cxnId="{AD66C655-80E4-41C0-9242-B966A39867F8}">
      <dgm:prSet/>
      <dgm:spPr/>
      <dgm:t>
        <a:bodyPr/>
        <a:lstStyle/>
        <a:p>
          <a:endParaRPr lang="fr-FR"/>
        </a:p>
      </dgm:t>
    </dgm:pt>
    <dgm:pt modelId="{C32FB32D-FE62-444C-94EF-37A1C2E4953A}" type="pres">
      <dgm:prSet presAssocID="{9363DE32-234C-434A-8910-80145B4FFB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10547F-09E3-4009-BB8A-CDB5C7981143}" type="pres">
      <dgm:prSet presAssocID="{B871F865-B3C9-4EDD-A542-BA579A98DFC4}" presName="composite" presStyleCnt="0"/>
      <dgm:spPr/>
    </dgm:pt>
    <dgm:pt modelId="{2308A566-F1F9-4368-A1CF-43AA0990BD16}" type="pres">
      <dgm:prSet presAssocID="{B871F865-B3C9-4EDD-A542-BA579A98DFC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9278B8-39A5-4D20-9A20-364921712D15}" type="pres">
      <dgm:prSet presAssocID="{B871F865-B3C9-4EDD-A542-BA579A98DFC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982DA-8EE2-48C8-A7F4-8288E7096EAE}" type="pres">
      <dgm:prSet presAssocID="{D0D2868B-959D-4141-8C67-B11A4762980D}" presName="sp" presStyleCnt="0"/>
      <dgm:spPr/>
    </dgm:pt>
    <dgm:pt modelId="{858D44E8-458F-4C4D-8190-95E0628EC3D7}" type="pres">
      <dgm:prSet presAssocID="{7F4A036D-7172-4AB2-9464-75F17FB92D34}" presName="composite" presStyleCnt="0"/>
      <dgm:spPr/>
    </dgm:pt>
    <dgm:pt modelId="{8A5E4F1C-B9D3-4E8B-BEEF-292910566B69}" type="pres">
      <dgm:prSet presAssocID="{7F4A036D-7172-4AB2-9464-75F17FB92D3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46872-A7E0-4524-B4E5-10D09754B169}" type="pres">
      <dgm:prSet presAssocID="{7F4A036D-7172-4AB2-9464-75F17FB92D3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30AD7-7B8F-4176-A622-2D9606189159}" type="pres">
      <dgm:prSet presAssocID="{E77C4606-F997-442B-973D-AA16ECA1EDA9}" presName="sp" presStyleCnt="0"/>
      <dgm:spPr/>
    </dgm:pt>
    <dgm:pt modelId="{85CF204A-2724-4C45-A1AB-2A66C188E3D9}" type="pres">
      <dgm:prSet presAssocID="{DBC00DB2-D3E2-40F8-B7D5-5FF1A3F0419F}" presName="composite" presStyleCnt="0"/>
      <dgm:spPr/>
    </dgm:pt>
    <dgm:pt modelId="{1CDB76F1-0D03-4C69-B6C5-6EE3048B6A76}" type="pres">
      <dgm:prSet presAssocID="{DBC00DB2-D3E2-40F8-B7D5-5FF1A3F0419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B9F7D4-3DBC-4A29-9E13-842293BE2331}" type="pres">
      <dgm:prSet presAssocID="{DBC00DB2-D3E2-40F8-B7D5-5FF1A3F0419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4F6996-4575-4842-88C3-CE2F24FE2919}" type="pres">
      <dgm:prSet presAssocID="{51CC8A4F-D1F3-4A06-92E5-CCA3FDB2627A}" presName="sp" presStyleCnt="0"/>
      <dgm:spPr/>
    </dgm:pt>
    <dgm:pt modelId="{3111D16B-3F8A-41F2-B58C-82CB80C3141C}" type="pres">
      <dgm:prSet presAssocID="{9B4993F8-DFEA-43B9-B17E-0F1F5570A5B7}" presName="composite" presStyleCnt="0"/>
      <dgm:spPr/>
    </dgm:pt>
    <dgm:pt modelId="{F0DAC47A-1B21-4276-B260-A2FB24B43A9C}" type="pres">
      <dgm:prSet presAssocID="{9B4993F8-DFEA-43B9-B17E-0F1F5570A5B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FF8968-9AE0-4F83-B392-AA98B0D6D986}" type="pres">
      <dgm:prSet presAssocID="{9B4993F8-DFEA-43B9-B17E-0F1F5570A5B7}" presName="descendantText" presStyleLbl="alignAcc1" presStyleIdx="3" presStyleCnt="6" custLinFactNeighborX="-125" custLinFactNeighborY="27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9A5561-804E-4A48-9FBB-D87C567754D9}" type="pres">
      <dgm:prSet presAssocID="{96F465B3-54BD-4DC4-8749-43723D1C757F}" presName="sp" presStyleCnt="0"/>
      <dgm:spPr/>
    </dgm:pt>
    <dgm:pt modelId="{F41E0454-6BC5-4B79-881E-830381305E20}" type="pres">
      <dgm:prSet presAssocID="{EC24564C-CDFF-4E9A-8929-9D669C88C9DB}" presName="composite" presStyleCnt="0"/>
      <dgm:spPr/>
    </dgm:pt>
    <dgm:pt modelId="{173D832E-7705-448A-9C5F-38DEB0CE4D39}" type="pres">
      <dgm:prSet presAssocID="{EC24564C-CDFF-4E9A-8929-9D669C88C9DB}" presName="parentText" presStyleLbl="alignNode1" presStyleIdx="4" presStyleCnt="6" custLinFactNeighborX="-2592" custLinFactNeighborY="-261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BED917-26B9-47C8-93E9-E7A8EE0BF671}" type="pres">
      <dgm:prSet presAssocID="{EC24564C-CDFF-4E9A-8929-9D669C88C9DB}" presName="descendantText" presStyleLbl="alignAcc1" presStyleIdx="4" presStyleCnt="6" custLinFactNeighborX="-145" custLinFactNeighborY="-37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F7F62-0F75-4DA6-A802-D47DB7750C94}" type="pres">
      <dgm:prSet presAssocID="{140A7A75-1ACF-4541-8D68-9A9C1DC92FCE}" presName="sp" presStyleCnt="0"/>
      <dgm:spPr/>
    </dgm:pt>
    <dgm:pt modelId="{3A1DED76-79CB-4B3D-8B8F-91150279267C}" type="pres">
      <dgm:prSet presAssocID="{1C023003-C21E-40B8-AA06-8DFF167F38EA}" presName="composite" presStyleCnt="0"/>
      <dgm:spPr/>
    </dgm:pt>
    <dgm:pt modelId="{301D2EA7-428C-4995-B1B2-695614A2820D}" type="pres">
      <dgm:prSet presAssocID="{1C023003-C21E-40B8-AA06-8DFF167F38E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877B3-B376-43FA-A3D6-DBEC1DCF717F}" type="pres">
      <dgm:prSet presAssocID="{1C023003-C21E-40B8-AA06-8DFF167F38E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FE9C57-EA9A-4764-89F6-4D66DA620277}" type="presOf" srcId="{9363DE32-234C-434A-8910-80145B4FFB29}" destId="{C32FB32D-FE62-444C-94EF-37A1C2E4953A}" srcOrd="0" destOrd="0" presId="urn:microsoft.com/office/officeart/2005/8/layout/chevron2"/>
    <dgm:cxn modelId="{BBC93DDD-29A0-43BC-827A-DFFA115AED54}" type="presOf" srcId="{1108F98D-C892-471B-B6C6-CDB3462A6572}" destId="{79FF8968-9AE0-4F83-B392-AA98B0D6D986}" srcOrd="0" destOrd="1" presId="urn:microsoft.com/office/officeart/2005/8/layout/chevron2"/>
    <dgm:cxn modelId="{8A735C90-F231-43B1-B805-A7D5CF62D4AA}" type="presOf" srcId="{9B4993F8-DFEA-43B9-B17E-0F1F5570A5B7}" destId="{F0DAC47A-1B21-4276-B260-A2FB24B43A9C}" srcOrd="0" destOrd="0" presId="urn:microsoft.com/office/officeart/2005/8/layout/chevron2"/>
    <dgm:cxn modelId="{9A398AD3-6745-4160-860C-1BFFAAA49CFE}" srcId="{9363DE32-234C-434A-8910-80145B4FFB29}" destId="{EC24564C-CDFF-4E9A-8929-9D669C88C9DB}" srcOrd="4" destOrd="0" parTransId="{C8B7041E-5D51-4321-AB07-538077DE0CE6}" sibTransId="{140A7A75-1ACF-4541-8D68-9A9C1DC92FCE}"/>
    <dgm:cxn modelId="{3A1A3173-8BCD-4DE0-8C96-835D564E49A8}" type="presOf" srcId="{965D7B0C-24AD-4534-8CD9-51968FAD0A4F}" destId="{134877B3-B376-43FA-A3D6-DBEC1DCF717F}" srcOrd="0" destOrd="0" presId="urn:microsoft.com/office/officeart/2005/8/layout/chevron2"/>
    <dgm:cxn modelId="{702B1FDE-CD25-407A-80C7-35A00C3E446E}" type="presOf" srcId="{C1D5DA68-2633-4519-8EB2-57747AF4E065}" destId="{669278B8-39A5-4D20-9A20-364921712D15}" srcOrd="0" destOrd="0" presId="urn:microsoft.com/office/officeart/2005/8/layout/chevron2"/>
    <dgm:cxn modelId="{CA083E80-9934-4DA6-94F4-2E0B453DD297}" srcId="{7F4A036D-7172-4AB2-9464-75F17FB92D34}" destId="{EA9B3E62-E768-4385-8E12-D35C608DE3EA}" srcOrd="0" destOrd="0" parTransId="{FFBC1BD7-C9E2-4E08-9FF8-E642A1CE0810}" sibTransId="{67F3443D-100F-4CD0-A74E-8D9DBEBE0F28}"/>
    <dgm:cxn modelId="{89F70955-0E24-4D96-8E88-AFB829EF8163}" srcId="{9363DE32-234C-434A-8910-80145B4FFB29}" destId="{B871F865-B3C9-4EDD-A542-BA579A98DFC4}" srcOrd="0" destOrd="0" parTransId="{4B05CBCC-8711-46DE-8887-BAC90FD91BE5}" sibTransId="{D0D2868B-959D-4141-8C67-B11A4762980D}"/>
    <dgm:cxn modelId="{1492C5AB-3782-4D21-985D-607FC2F68101}" srcId="{9363DE32-234C-434A-8910-80145B4FFB29}" destId="{7F4A036D-7172-4AB2-9464-75F17FB92D34}" srcOrd="1" destOrd="0" parTransId="{47459B5E-6D86-44D4-B785-F2BA4726732A}" sibTransId="{E77C4606-F997-442B-973D-AA16ECA1EDA9}"/>
    <dgm:cxn modelId="{87F45164-63C4-4D92-ADC1-A94C084B7F79}" srcId="{1C023003-C21E-40B8-AA06-8DFF167F38EA}" destId="{965D7B0C-24AD-4534-8CD9-51968FAD0A4F}" srcOrd="0" destOrd="0" parTransId="{730029C6-A61F-49C8-BAB3-0C38A0BE4EEA}" sibTransId="{3B9F875D-C42B-4D5A-AD50-58CC574084C4}"/>
    <dgm:cxn modelId="{B974435D-85F5-4047-8790-FA455828AD89}" srcId="{9B4993F8-DFEA-43B9-B17E-0F1F5570A5B7}" destId="{DEEA96C3-FE31-4362-8008-4EC665FD3DD1}" srcOrd="0" destOrd="0" parTransId="{B0C09B1E-761A-4D3C-B76F-57846FC2C273}" sibTransId="{8F2714CC-4AA3-4847-AA1B-3741C3F0A0B3}"/>
    <dgm:cxn modelId="{C6A3FF5B-03BF-4084-A9DD-8E491EB4B46F}" type="presOf" srcId="{7F4A036D-7172-4AB2-9464-75F17FB92D34}" destId="{8A5E4F1C-B9D3-4E8B-BEEF-292910566B69}" srcOrd="0" destOrd="0" presId="urn:microsoft.com/office/officeart/2005/8/layout/chevron2"/>
    <dgm:cxn modelId="{82E6CFEB-C971-4BDA-8F40-4B408555E923}" type="presOf" srcId="{DEEA96C3-FE31-4362-8008-4EC665FD3DD1}" destId="{79FF8968-9AE0-4F83-B392-AA98B0D6D986}" srcOrd="0" destOrd="0" presId="urn:microsoft.com/office/officeart/2005/8/layout/chevron2"/>
    <dgm:cxn modelId="{12C8FBE7-2E26-4FA4-84C4-748EFB5614B3}" type="presOf" srcId="{37707AFE-B917-40B6-9F84-01D9B8AAADC2}" destId="{00BED917-26B9-47C8-93E9-E7A8EE0BF671}" srcOrd="0" destOrd="0" presId="urn:microsoft.com/office/officeart/2005/8/layout/chevron2"/>
    <dgm:cxn modelId="{A8E934D8-D268-407D-AA9B-3D6D52104DD3}" type="presOf" srcId="{EC24564C-CDFF-4E9A-8929-9D669C88C9DB}" destId="{173D832E-7705-448A-9C5F-38DEB0CE4D39}" srcOrd="0" destOrd="0" presId="urn:microsoft.com/office/officeart/2005/8/layout/chevron2"/>
    <dgm:cxn modelId="{CA03B331-7F51-42D1-B277-1CE2E7266B9F}" srcId="{B871F865-B3C9-4EDD-A542-BA579A98DFC4}" destId="{C1D5DA68-2633-4519-8EB2-57747AF4E065}" srcOrd="0" destOrd="0" parTransId="{70CB11AE-E798-4880-BE96-1531324436F7}" sibTransId="{91BC4458-35A6-462C-BCDD-920B8CE20BD7}"/>
    <dgm:cxn modelId="{70B37964-039E-4E8F-A28A-E4080A69B39C}" srcId="{9363DE32-234C-434A-8910-80145B4FFB29}" destId="{1C023003-C21E-40B8-AA06-8DFF167F38EA}" srcOrd="5" destOrd="0" parTransId="{149CA430-4769-4CB6-871E-EC90DE2D761D}" sibTransId="{C41484DB-2E4C-4A62-9D55-01C26898A1C3}"/>
    <dgm:cxn modelId="{AD66C655-80E4-41C0-9242-B966A39867F8}" srcId="{9B4993F8-DFEA-43B9-B17E-0F1F5570A5B7}" destId="{1108F98D-C892-471B-B6C6-CDB3462A6572}" srcOrd="1" destOrd="0" parTransId="{86C2A3D9-6834-4B06-A0E3-40F0C7FC7C9A}" sibTransId="{C58D7655-EE47-4EE4-9394-216890EB6055}"/>
    <dgm:cxn modelId="{62E099F2-8251-415B-865B-1B6B4E3EEAA5}" type="presOf" srcId="{67C7D19E-1170-491F-B24A-C2BF256D2725}" destId="{36B9F7D4-3DBC-4A29-9E13-842293BE2331}" srcOrd="0" destOrd="0" presId="urn:microsoft.com/office/officeart/2005/8/layout/chevron2"/>
    <dgm:cxn modelId="{8714B952-1A91-42A4-9F5A-4D9B89036420}" srcId="{9363DE32-234C-434A-8910-80145B4FFB29}" destId="{9B4993F8-DFEA-43B9-B17E-0F1F5570A5B7}" srcOrd="3" destOrd="0" parTransId="{16B9A0A9-D46D-41C5-A74F-16F5310E5BC1}" sibTransId="{96F465B3-54BD-4DC4-8749-43723D1C757F}"/>
    <dgm:cxn modelId="{31EA09BE-CD6F-4ED4-ADBA-F9C5AB10D05B}" srcId="{9363DE32-234C-434A-8910-80145B4FFB29}" destId="{DBC00DB2-D3E2-40F8-B7D5-5FF1A3F0419F}" srcOrd="2" destOrd="0" parTransId="{1869F699-69A0-40A5-B16D-96EB2F82E710}" sibTransId="{51CC8A4F-D1F3-4A06-92E5-CCA3FDB2627A}"/>
    <dgm:cxn modelId="{37A7B561-985A-4005-8026-DF22B820DCD4}" type="presOf" srcId="{B871F865-B3C9-4EDD-A542-BA579A98DFC4}" destId="{2308A566-F1F9-4368-A1CF-43AA0990BD16}" srcOrd="0" destOrd="0" presId="urn:microsoft.com/office/officeart/2005/8/layout/chevron2"/>
    <dgm:cxn modelId="{05A41696-4F62-461F-B172-3F4B42294732}" srcId="{EC24564C-CDFF-4E9A-8929-9D669C88C9DB}" destId="{37707AFE-B917-40B6-9F84-01D9B8AAADC2}" srcOrd="0" destOrd="0" parTransId="{66A8373A-1065-4699-9603-E90AD755F83C}" sibTransId="{961D7F95-2D39-4254-B2D5-29647D933ACD}"/>
    <dgm:cxn modelId="{130D6EF5-C70F-49B4-A479-F512F65FA700}" type="presOf" srcId="{1C023003-C21E-40B8-AA06-8DFF167F38EA}" destId="{301D2EA7-428C-4995-B1B2-695614A2820D}" srcOrd="0" destOrd="0" presId="urn:microsoft.com/office/officeart/2005/8/layout/chevron2"/>
    <dgm:cxn modelId="{4F7F0F6F-BB4A-44CA-89FC-C06F2FE30DD0}" srcId="{DBC00DB2-D3E2-40F8-B7D5-5FF1A3F0419F}" destId="{67C7D19E-1170-491F-B24A-C2BF256D2725}" srcOrd="0" destOrd="0" parTransId="{171BE8DE-A57E-45F7-B6EB-295CDB37BE72}" sibTransId="{C87F4721-8B96-4F4B-8410-658A1206A1CF}"/>
    <dgm:cxn modelId="{27EDBD6F-66F5-4492-A48C-368402A20F32}" type="presOf" srcId="{EA9B3E62-E768-4385-8E12-D35C608DE3EA}" destId="{DEE46872-A7E0-4524-B4E5-10D09754B169}" srcOrd="0" destOrd="0" presId="urn:microsoft.com/office/officeart/2005/8/layout/chevron2"/>
    <dgm:cxn modelId="{0829AD5F-0170-4442-B557-B70B5B05CB92}" type="presOf" srcId="{DBC00DB2-D3E2-40F8-B7D5-5FF1A3F0419F}" destId="{1CDB76F1-0D03-4C69-B6C5-6EE3048B6A76}" srcOrd="0" destOrd="0" presId="urn:microsoft.com/office/officeart/2005/8/layout/chevron2"/>
    <dgm:cxn modelId="{92C73AB3-4B5C-447D-88EC-C7FB82BEC89B}" type="presParOf" srcId="{C32FB32D-FE62-444C-94EF-37A1C2E4953A}" destId="{8910547F-09E3-4009-BB8A-CDB5C7981143}" srcOrd="0" destOrd="0" presId="urn:microsoft.com/office/officeart/2005/8/layout/chevron2"/>
    <dgm:cxn modelId="{37FEEA11-1596-4E11-AFBE-39A6895A6026}" type="presParOf" srcId="{8910547F-09E3-4009-BB8A-CDB5C7981143}" destId="{2308A566-F1F9-4368-A1CF-43AA0990BD16}" srcOrd="0" destOrd="0" presId="urn:microsoft.com/office/officeart/2005/8/layout/chevron2"/>
    <dgm:cxn modelId="{A94B05DA-A472-4A97-B778-B854D3361D62}" type="presParOf" srcId="{8910547F-09E3-4009-BB8A-CDB5C7981143}" destId="{669278B8-39A5-4D20-9A20-364921712D15}" srcOrd="1" destOrd="0" presId="urn:microsoft.com/office/officeart/2005/8/layout/chevron2"/>
    <dgm:cxn modelId="{B6563CE5-3100-4CAB-87E3-721DA425B52B}" type="presParOf" srcId="{C32FB32D-FE62-444C-94EF-37A1C2E4953A}" destId="{83D982DA-8EE2-48C8-A7F4-8288E7096EAE}" srcOrd="1" destOrd="0" presId="urn:microsoft.com/office/officeart/2005/8/layout/chevron2"/>
    <dgm:cxn modelId="{5B03F251-A73E-4E43-AD74-7D516084F391}" type="presParOf" srcId="{C32FB32D-FE62-444C-94EF-37A1C2E4953A}" destId="{858D44E8-458F-4C4D-8190-95E0628EC3D7}" srcOrd="2" destOrd="0" presId="urn:microsoft.com/office/officeart/2005/8/layout/chevron2"/>
    <dgm:cxn modelId="{84AF2C0D-B471-44D5-A31E-393DC9ACF8A2}" type="presParOf" srcId="{858D44E8-458F-4C4D-8190-95E0628EC3D7}" destId="{8A5E4F1C-B9D3-4E8B-BEEF-292910566B69}" srcOrd="0" destOrd="0" presId="urn:microsoft.com/office/officeart/2005/8/layout/chevron2"/>
    <dgm:cxn modelId="{DE9C59D3-0AAA-4263-8011-6005D6935A77}" type="presParOf" srcId="{858D44E8-458F-4C4D-8190-95E0628EC3D7}" destId="{DEE46872-A7E0-4524-B4E5-10D09754B169}" srcOrd="1" destOrd="0" presId="urn:microsoft.com/office/officeart/2005/8/layout/chevron2"/>
    <dgm:cxn modelId="{919B5B56-9638-4B03-A906-C352B7B04ECF}" type="presParOf" srcId="{C32FB32D-FE62-444C-94EF-37A1C2E4953A}" destId="{4AD30AD7-7B8F-4176-A622-2D9606189159}" srcOrd="3" destOrd="0" presId="urn:microsoft.com/office/officeart/2005/8/layout/chevron2"/>
    <dgm:cxn modelId="{810A29F4-7410-48F3-9526-AED2D43D5D17}" type="presParOf" srcId="{C32FB32D-FE62-444C-94EF-37A1C2E4953A}" destId="{85CF204A-2724-4C45-A1AB-2A66C188E3D9}" srcOrd="4" destOrd="0" presId="urn:microsoft.com/office/officeart/2005/8/layout/chevron2"/>
    <dgm:cxn modelId="{52C2FC6B-0317-4057-84ED-2811BB1FF695}" type="presParOf" srcId="{85CF204A-2724-4C45-A1AB-2A66C188E3D9}" destId="{1CDB76F1-0D03-4C69-B6C5-6EE3048B6A76}" srcOrd="0" destOrd="0" presId="urn:microsoft.com/office/officeart/2005/8/layout/chevron2"/>
    <dgm:cxn modelId="{613AC1DC-29A1-4F86-A93E-F830AEB307D3}" type="presParOf" srcId="{85CF204A-2724-4C45-A1AB-2A66C188E3D9}" destId="{36B9F7D4-3DBC-4A29-9E13-842293BE2331}" srcOrd="1" destOrd="0" presId="urn:microsoft.com/office/officeart/2005/8/layout/chevron2"/>
    <dgm:cxn modelId="{71290A87-FB61-4B5B-AB56-B28288A1B695}" type="presParOf" srcId="{C32FB32D-FE62-444C-94EF-37A1C2E4953A}" destId="{594F6996-4575-4842-88C3-CE2F24FE2919}" srcOrd="5" destOrd="0" presId="urn:microsoft.com/office/officeart/2005/8/layout/chevron2"/>
    <dgm:cxn modelId="{6FF98830-7327-4C96-B9E2-075F721C93D8}" type="presParOf" srcId="{C32FB32D-FE62-444C-94EF-37A1C2E4953A}" destId="{3111D16B-3F8A-41F2-B58C-82CB80C3141C}" srcOrd="6" destOrd="0" presId="urn:microsoft.com/office/officeart/2005/8/layout/chevron2"/>
    <dgm:cxn modelId="{EEDF87EF-7336-4901-9FAD-3819988747EE}" type="presParOf" srcId="{3111D16B-3F8A-41F2-B58C-82CB80C3141C}" destId="{F0DAC47A-1B21-4276-B260-A2FB24B43A9C}" srcOrd="0" destOrd="0" presId="urn:microsoft.com/office/officeart/2005/8/layout/chevron2"/>
    <dgm:cxn modelId="{3A881FD4-8D36-46E1-88CC-2010DF6FD083}" type="presParOf" srcId="{3111D16B-3F8A-41F2-B58C-82CB80C3141C}" destId="{79FF8968-9AE0-4F83-B392-AA98B0D6D986}" srcOrd="1" destOrd="0" presId="urn:microsoft.com/office/officeart/2005/8/layout/chevron2"/>
    <dgm:cxn modelId="{13B3FB15-7A7B-4337-877E-88D1C3594A16}" type="presParOf" srcId="{C32FB32D-FE62-444C-94EF-37A1C2E4953A}" destId="{A09A5561-804E-4A48-9FBB-D87C567754D9}" srcOrd="7" destOrd="0" presId="urn:microsoft.com/office/officeart/2005/8/layout/chevron2"/>
    <dgm:cxn modelId="{4988A123-38BE-4CF4-B0F2-CCC0475C5F72}" type="presParOf" srcId="{C32FB32D-FE62-444C-94EF-37A1C2E4953A}" destId="{F41E0454-6BC5-4B79-881E-830381305E20}" srcOrd="8" destOrd="0" presId="urn:microsoft.com/office/officeart/2005/8/layout/chevron2"/>
    <dgm:cxn modelId="{4F83CCF7-19AC-4590-AE7A-FEAF99B80A41}" type="presParOf" srcId="{F41E0454-6BC5-4B79-881E-830381305E20}" destId="{173D832E-7705-448A-9C5F-38DEB0CE4D39}" srcOrd="0" destOrd="0" presId="urn:microsoft.com/office/officeart/2005/8/layout/chevron2"/>
    <dgm:cxn modelId="{5448BC2A-A2D4-40B5-8957-FD02E11B7C3B}" type="presParOf" srcId="{F41E0454-6BC5-4B79-881E-830381305E20}" destId="{00BED917-26B9-47C8-93E9-E7A8EE0BF671}" srcOrd="1" destOrd="0" presId="urn:microsoft.com/office/officeart/2005/8/layout/chevron2"/>
    <dgm:cxn modelId="{D9038AC4-9438-4B08-83FA-290EB9A70B5F}" type="presParOf" srcId="{C32FB32D-FE62-444C-94EF-37A1C2E4953A}" destId="{9DDF7F62-0F75-4DA6-A802-D47DB7750C94}" srcOrd="9" destOrd="0" presId="urn:microsoft.com/office/officeart/2005/8/layout/chevron2"/>
    <dgm:cxn modelId="{B7EE5223-9D9E-47E8-8E67-EBA88E3AC218}" type="presParOf" srcId="{C32FB32D-FE62-444C-94EF-37A1C2E4953A}" destId="{3A1DED76-79CB-4B3D-8B8F-91150279267C}" srcOrd="10" destOrd="0" presId="urn:microsoft.com/office/officeart/2005/8/layout/chevron2"/>
    <dgm:cxn modelId="{2072BE2F-89F6-4206-A62C-8BB107254B44}" type="presParOf" srcId="{3A1DED76-79CB-4B3D-8B8F-91150279267C}" destId="{301D2EA7-428C-4995-B1B2-695614A2820D}" srcOrd="0" destOrd="0" presId="urn:microsoft.com/office/officeart/2005/8/layout/chevron2"/>
    <dgm:cxn modelId="{7C274F0F-554F-4E74-B020-BCB72B9AD04E}" type="presParOf" srcId="{3A1DED76-79CB-4B3D-8B8F-91150279267C}" destId="{134877B3-B376-43FA-A3D6-DBEC1DCF71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A406-5511-46B8-9F07-C7F38124749F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2F32-1649-4AC8-9DC9-39625EA210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12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60535" y="801930"/>
            <a:ext cx="5038606" cy="40096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</p:spPr>
        <p:txBody>
          <a:bodyPr wrap="none" lIns="99788" tIns="49894" rIns="99788" bIns="49894" anchor="ctr"/>
          <a:lstStyle/>
          <a:p>
            <a:endParaRPr lang="fr-FR" altLang="fr-FR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8731" y="5086862"/>
            <a:ext cx="5223980" cy="4105396"/>
          </a:xfrm>
          <a:noFill/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6341E-6B5A-479C-AF30-27092B114BB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333" y="1336146"/>
            <a:ext cx="6671733" cy="3699179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1BABAE8-87F1-4DB8-96E6-668F5727C141}"/>
              </a:ext>
            </a:extLst>
          </p:cNvPr>
          <p:cNvSpPr txBox="1"/>
          <p:nvPr/>
        </p:nvSpPr>
        <p:spPr>
          <a:xfrm>
            <a:off x="733581" y="2521059"/>
            <a:ext cx="3834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Bienvenue au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Collège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Léonard de Vinci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faire en cas d’absence ou de </a:t>
            </a:r>
            <a:r>
              <a:rPr lang="fr-FR" dirty="0" smtClean="0"/>
              <a:t>retard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20878" y="447587"/>
            <a:ext cx="6269591" cy="2677353"/>
          </a:xfrm>
        </p:spPr>
        <p:txBody>
          <a:bodyPr>
            <a:normAutofit fontScale="70000" lnSpcReduction="20000"/>
          </a:bodyPr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En cas d’absence:</a:t>
            </a:r>
          </a:p>
          <a:p>
            <a:pPr marL="342900" indent="-342900">
              <a:buAutoNum type="arabicPeriod"/>
            </a:pPr>
            <a:r>
              <a:rPr lang="fr-FR" dirty="0"/>
              <a:t>Le responsable légal doit appeler le collège</a:t>
            </a:r>
          </a:p>
          <a:p>
            <a:pPr marL="342900" indent="-342900">
              <a:buAutoNum type="arabicPeriod"/>
            </a:pPr>
            <a:r>
              <a:rPr lang="fr-FR" dirty="0"/>
              <a:t>Le responsable légal doit remplir systématiquement un billet dans le carnet de correspondance</a:t>
            </a:r>
          </a:p>
          <a:p>
            <a:pPr marL="342900" indent="-342900">
              <a:buAutoNum type="arabicPeriod"/>
            </a:pPr>
            <a:r>
              <a:rPr lang="fr-FR" dirty="0"/>
              <a:t>L’élève absent doit passer à la vie scolaire </a:t>
            </a:r>
            <a:r>
              <a:rPr lang="fr-FR" dirty="0" smtClean="0"/>
              <a:t>dès </a:t>
            </a:r>
            <a:r>
              <a:rPr lang="fr-FR" dirty="0"/>
              <a:t>son retour au collège et avant d’entrer en </a:t>
            </a:r>
            <a:r>
              <a:rPr lang="fr-FR" dirty="0" smtClean="0"/>
              <a:t>classe</a:t>
            </a: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Les absences et retards apparaissent sur le bulletin scolaire</a:t>
            </a:r>
          </a:p>
          <a:p>
            <a:pPr marL="342900" indent="-342900">
              <a:buAutoNum type="arabicPeriod"/>
            </a:pPr>
            <a:r>
              <a:rPr lang="fr-FR" dirty="0"/>
              <a:t>A partir de 4 demi-journées d’absences un signalement est fait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ELEVES ABSENTS DEVRONT RATTRAPER LEURS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COURS ;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5230" y="3429000"/>
            <a:ext cx="6480886" cy="2881038"/>
          </a:xfrm>
        </p:spPr>
        <p:txBody>
          <a:bodyPr>
            <a:normAutofit fontScale="70000" lnSpcReduction="20000"/>
          </a:bodyPr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En cas de retard en début de </a:t>
            </a: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demi-journée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fr-FR" dirty="0"/>
              <a:t>Le responsable légal doit appeler le collège</a:t>
            </a:r>
          </a:p>
          <a:p>
            <a:pPr marL="342900" indent="-342900">
              <a:buAutoNum type="arabicPeriod"/>
            </a:pPr>
            <a:r>
              <a:rPr lang="fr-FR" dirty="0"/>
              <a:t>Le responsable légal doit remplir systématiquement un billet dans le carnet de correspondance</a:t>
            </a:r>
          </a:p>
          <a:p>
            <a:pPr marL="342900" indent="-342900">
              <a:buAutoNum type="arabicPeriod"/>
            </a:pPr>
            <a:r>
              <a:rPr lang="fr-FR" dirty="0"/>
              <a:t>L’élève doit passer à la vie scolaire </a:t>
            </a:r>
            <a:r>
              <a:rPr lang="fr-FR" dirty="0" smtClean="0"/>
              <a:t>dès </a:t>
            </a:r>
            <a:r>
              <a:rPr lang="fr-FR" dirty="0"/>
              <a:t>son arrivée, avant de se rendre en classe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3 retards = 1 heure de retenue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Les retards intercours ne sont pas tolérés.  Retard = 1 heure supplémentaire au collège le jour même lorsque c’est possible.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 : coins arrondis 4"/>
          <p:cNvSpPr/>
          <p:nvPr/>
        </p:nvSpPr>
        <p:spPr>
          <a:xfrm>
            <a:off x="289913" y="167613"/>
            <a:ext cx="4699001" cy="1271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« L'instruction est obligatoire pour les filles et les garçons, âgés de 3 à 16 ans! " </a:t>
            </a:r>
          </a:p>
          <a:p>
            <a:pPr algn="ctr"/>
            <a:r>
              <a:rPr lang="fr-FR" sz="1600" b="1" dirty="0"/>
              <a:t>Toute absence </a:t>
            </a:r>
            <a:r>
              <a:rPr lang="fr-FR" sz="1600" b="1" dirty="0" smtClean="0"/>
              <a:t>et/ou </a:t>
            </a:r>
            <a:r>
              <a:rPr lang="fr-FR" sz="1600" b="1" dirty="0"/>
              <a:t>retard </a:t>
            </a:r>
            <a:r>
              <a:rPr lang="fr-FR" sz="1600" b="1" dirty="0" smtClean="0"/>
              <a:t>doivent </a:t>
            </a:r>
            <a:r>
              <a:rPr lang="fr-FR" sz="1600" b="1" dirty="0"/>
              <a:t>être justifiés par la famille le jour même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références juridiques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1496" y="641684"/>
            <a:ext cx="6945915" cy="5411627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/>
              <a:t>Des décisions et des choix encadrés par des textes réglementaires</a:t>
            </a:r>
          </a:p>
          <a:p>
            <a:pPr marL="0" indent="0" algn="ctr">
              <a:buNone/>
            </a:pPr>
            <a:endParaRPr lang="fr-FR" sz="2400" b="1" dirty="0"/>
          </a:p>
          <a:p>
            <a:r>
              <a:rPr lang="fr-FR" dirty="0"/>
              <a:t>Articles R 421-10-1 et 421-85-1 du </a:t>
            </a:r>
            <a:r>
              <a:rPr lang="fr-FR" b="1" dirty="0"/>
              <a:t>code de l’Education </a:t>
            </a:r>
            <a:r>
              <a:rPr lang="fr-FR" dirty="0"/>
              <a:t>(mesure conservatoire).</a:t>
            </a:r>
          </a:p>
          <a:p>
            <a:r>
              <a:rPr lang="fr-FR" dirty="0"/>
              <a:t>Articles R 511-12 à R 511-14 du </a:t>
            </a:r>
            <a:r>
              <a:rPr lang="fr-FR" b="1" dirty="0"/>
              <a:t>code de l’Education </a:t>
            </a:r>
            <a:r>
              <a:rPr lang="fr-FR" dirty="0"/>
              <a:t>(sanctions scolaires).</a:t>
            </a:r>
          </a:p>
          <a:p>
            <a:r>
              <a:rPr lang="fr-FR" dirty="0"/>
              <a:t>Article D 511-34 du </a:t>
            </a:r>
            <a:r>
              <a:rPr lang="fr-FR" b="1" dirty="0"/>
              <a:t>code de l’Education</a:t>
            </a:r>
            <a:r>
              <a:rPr lang="fr-FR" dirty="0"/>
              <a:t>.</a:t>
            </a:r>
          </a:p>
          <a:p>
            <a:r>
              <a:rPr lang="fr-FR" dirty="0"/>
              <a:t>Circulaire 2014-059 du 27 mai 2014 (application de la règle, mesures de prévention et sanctions).</a:t>
            </a:r>
          </a:p>
          <a:p>
            <a:r>
              <a:rPr lang="fr-FR" dirty="0"/>
              <a:t>Circulaire 2019-122 du 3 septembre 2019. (prévention et prise en charge des violences en milieu scolaire).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 quoi </a:t>
            </a:r>
            <a:r>
              <a:rPr lang="fr-FR" sz="3200" dirty="0" smtClean="0"/>
              <a:t>parle-t-on 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Les punitions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3892" y="909681"/>
            <a:ext cx="6807898" cy="4159469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Sont prononcées par les </a:t>
            </a:r>
            <a:r>
              <a:rPr lang="fr-FR" sz="2000" b="1" dirty="0"/>
              <a:t>professeurs</a:t>
            </a:r>
            <a:r>
              <a:rPr lang="fr-FR" sz="2000" dirty="0"/>
              <a:t>, </a:t>
            </a:r>
            <a:r>
              <a:rPr lang="fr-FR" sz="2000" b="1" dirty="0"/>
              <a:t>les personnels de direction</a:t>
            </a:r>
            <a:r>
              <a:rPr lang="fr-FR" sz="2000" dirty="0"/>
              <a:t>, </a:t>
            </a:r>
            <a:r>
              <a:rPr lang="fr-FR" sz="2000" b="1" dirty="0"/>
              <a:t>d’éducation</a:t>
            </a:r>
            <a:r>
              <a:rPr lang="fr-FR" sz="2000" dirty="0"/>
              <a:t> ou de </a:t>
            </a:r>
            <a:r>
              <a:rPr lang="fr-FR" sz="2000" b="1" dirty="0" smtClean="0"/>
              <a:t>surveillance</a:t>
            </a:r>
            <a:r>
              <a:rPr lang="fr-FR" sz="2000" dirty="0" smtClean="0"/>
              <a:t>…</a:t>
            </a:r>
            <a:endParaRPr lang="fr-FR" sz="2000" dirty="0"/>
          </a:p>
          <a:p>
            <a:r>
              <a:rPr lang="fr-FR" sz="2000" dirty="0"/>
              <a:t>Peuvent être prononcées par le chef d’établissement sur proposition d’un </a:t>
            </a:r>
            <a:r>
              <a:rPr lang="fr-FR" sz="2000" b="1" dirty="0"/>
              <a:t>personnel administratif </a:t>
            </a:r>
            <a:r>
              <a:rPr lang="fr-FR" sz="2000" dirty="0"/>
              <a:t>ou d’un </a:t>
            </a:r>
            <a:r>
              <a:rPr lang="fr-FR" sz="2000" b="1" dirty="0"/>
              <a:t>personnel TOSS.</a:t>
            </a:r>
          </a:p>
          <a:p>
            <a:r>
              <a:rPr lang="fr-FR" sz="2000" dirty="0"/>
              <a:t>Concernent les </a:t>
            </a:r>
            <a:r>
              <a:rPr lang="fr-FR" sz="2000" b="1" dirty="0"/>
              <a:t>manquements</a:t>
            </a:r>
            <a:r>
              <a:rPr lang="fr-FR" sz="2000" dirty="0"/>
              <a:t> mineurs aux </a:t>
            </a:r>
            <a:r>
              <a:rPr lang="fr-FR" sz="2000" b="1" dirty="0"/>
              <a:t>obligations des élèves</a:t>
            </a:r>
            <a:r>
              <a:rPr lang="fr-FR" sz="2000" dirty="0"/>
              <a:t> </a:t>
            </a:r>
            <a:r>
              <a:rPr lang="fr-FR" sz="2000" dirty="0" smtClean="0"/>
              <a:t>et/ou </a:t>
            </a:r>
            <a:r>
              <a:rPr lang="fr-FR" sz="2000" b="1" dirty="0"/>
              <a:t>perturbations</a:t>
            </a:r>
            <a:r>
              <a:rPr lang="fr-FR" sz="2000" dirty="0"/>
              <a:t> ponctuelles de la vie de classe ou de l’établissement.</a:t>
            </a:r>
          </a:p>
          <a:p>
            <a:r>
              <a:rPr lang="fr-FR" sz="2000" b="1" dirty="0"/>
              <a:t>Réponses immédiates aux faits d’indiscipline </a:t>
            </a:r>
          </a:p>
          <a:p>
            <a:r>
              <a:rPr lang="fr-FR" sz="2000" dirty="0"/>
              <a:t>Les punitions scolaires sont des mesures d’ordre intérieur. </a:t>
            </a:r>
            <a:r>
              <a:rPr lang="fr-FR" sz="2000" b="1" dirty="0"/>
              <a:t>Elles ne peuvent pas faire l’objet d’un recours.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099457" y="5829983"/>
            <a:ext cx="1020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Exemples : </a:t>
            </a:r>
            <a:r>
              <a:rPr lang="fr-FR" b="1" dirty="0">
                <a:solidFill>
                  <a:srgbClr val="00B0F0"/>
                </a:solidFill>
              </a:rPr>
              <a:t>travail supplémentaire, heure de retenue…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De quoi parle-t-on?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Les sanctions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2890" y="428164"/>
            <a:ext cx="6932039" cy="5662928"/>
          </a:xfrm>
        </p:spPr>
        <p:txBody>
          <a:bodyPr>
            <a:normAutofit/>
          </a:bodyPr>
          <a:lstStyle/>
          <a:p>
            <a:r>
              <a:rPr lang="fr-FR" sz="2000" dirty="0"/>
              <a:t>Peuvent être  prononcées par le </a:t>
            </a:r>
            <a:r>
              <a:rPr lang="fr-FR" sz="2000" b="1" dirty="0"/>
              <a:t>chef d’établissement </a:t>
            </a:r>
            <a:r>
              <a:rPr lang="fr-FR" sz="2000" dirty="0"/>
              <a:t>ou le </a:t>
            </a:r>
            <a:r>
              <a:rPr lang="fr-FR" sz="2000" b="1" dirty="0"/>
              <a:t>conseil de discipline</a:t>
            </a:r>
            <a:r>
              <a:rPr lang="fr-FR" sz="2000" dirty="0"/>
              <a:t>.</a:t>
            </a:r>
          </a:p>
          <a:p>
            <a:r>
              <a:rPr lang="fr-FR" sz="2000" dirty="0"/>
              <a:t>Sont </a:t>
            </a:r>
            <a:r>
              <a:rPr lang="fr-FR" sz="2000" b="1" dirty="0"/>
              <a:t>inscrites au dossier vie scolaire </a:t>
            </a:r>
            <a:r>
              <a:rPr lang="fr-FR" sz="2000" dirty="0"/>
              <a:t>de l’élève.</a:t>
            </a:r>
          </a:p>
          <a:p>
            <a:r>
              <a:rPr lang="fr-FR" sz="2000" dirty="0"/>
              <a:t>Prononcées pour des </a:t>
            </a:r>
            <a:r>
              <a:rPr lang="fr-FR" sz="2000" b="1" dirty="0"/>
              <a:t>atteintes aux personnes </a:t>
            </a:r>
            <a:r>
              <a:rPr lang="fr-FR" sz="2000" dirty="0"/>
              <a:t>ou </a:t>
            </a:r>
            <a:r>
              <a:rPr lang="fr-FR" sz="2000" b="1" dirty="0"/>
              <a:t>aux biens</a:t>
            </a:r>
            <a:r>
              <a:rPr lang="fr-FR" sz="2000" dirty="0"/>
              <a:t> </a:t>
            </a:r>
            <a:r>
              <a:rPr lang="fr-FR" sz="2000" dirty="0" smtClean="0"/>
              <a:t>/</a:t>
            </a:r>
            <a:r>
              <a:rPr lang="fr-FR" sz="2000" b="1" dirty="0" smtClean="0"/>
              <a:t>manquements </a:t>
            </a:r>
            <a:r>
              <a:rPr lang="fr-FR" sz="2000" b="1" dirty="0"/>
              <a:t>graves </a:t>
            </a:r>
            <a:r>
              <a:rPr lang="fr-FR" sz="2000" dirty="0"/>
              <a:t>ou </a:t>
            </a:r>
            <a:r>
              <a:rPr lang="fr-FR" sz="2000" b="1" dirty="0"/>
              <a:t>répétés</a:t>
            </a:r>
            <a:r>
              <a:rPr lang="fr-FR" sz="2000" dirty="0"/>
              <a:t> aux </a:t>
            </a:r>
            <a:r>
              <a:rPr lang="fr-FR" sz="2000" b="1" dirty="0"/>
              <a:t>obligations des élèves</a:t>
            </a:r>
            <a:r>
              <a:rPr lang="fr-FR" sz="2000" dirty="0"/>
              <a:t>.</a:t>
            </a:r>
          </a:p>
          <a:p>
            <a:r>
              <a:rPr lang="fr-FR" sz="2000" dirty="0"/>
              <a:t>La liste (exhaustive) des sanctions est arrêtée par l’article R511-13 du code de l’éducation et est rappelée dans le règlement intérieur.</a:t>
            </a:r>
          </a:p>
          <a:p>
            <a:r>
              <a:rPr lang="fr-FR" sz="2000" dirty="0"/>
              <a:t>Les sanctions </a:t>
            </a:r>
            <a:r>
              <a:rPr lang="fr-FR" sz="2000" b="1" dirty="0"/>
              <a:t>peuvent faire l’objet d’un recours.</a:t>
            </a:r>
            <a:endParaRPr 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  <a:br>
              <a:rPr lang="fr-FR" b="1" dirty="0"/>
            </a:br>
            <a:r>
              <a:rPr lang="fr-FR" b="1" dirty="0"/>
              <a:t>concernant les SANCTIONS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8454" y="771101"/>
            <a:ext cx="6281873" cy="206835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Les punitions et sanctions sont garanties par le règlement intérieur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6905" y="2303782"/>
            <a:ext cx="2935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LE PRINCIPE DE LEGALITE</a:t>
            </a:r>
          </a:p>
        </p:txBody>
      </p:sp>
      <p:sp>
        <p:nvSpPr>
          <p:cNvPr id="5" name="Espace réservé du contenu 2"/>
          <p:cNvSpPr txBox="1"/>
          <p:nvPr/>
        </p:nvSpPr>
        <p:spPr>
          <a:xfrm>
            <a:off x="5118446" y="3429000"/>
            <a:ext cx="6800838" cy="2885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Règlement intérieur: </a:t>
            </a:r>
          </a:p>
          <a:p>
            <a:r>
              <a:rPr lang="fr-FR" sz="2000" dirty="0"/>
              <a:t>Dans le carnet de correspondance</a:t>
            </a:r>
          </a:p>
          <a:p>
            <a:r>
              <a:rPr lang="fr-FR" sz="2000" dirty="0"/>
              <a:t>Lu et signé en début d’année par les représentants légaux et l’élève</a:t>
            </a:r>
          </a:p>
          <a:p>
            <a:r>
              <a:rPr lang="fr-FR" sz="2000" dirty="0"/>
              <a:t>Inscription au collège = Acceptation du Règlement Intérieur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8563" y="1692199"/>
            <a:ext cx="6281873" cy="399434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/>
              <a:t>Permettre à l’élève en cause </a:t>
            </a:r>
            <a:r>
              <a:rPr lang="fr-FR" b="1" dirty="0"/>
              <a:t>d’exprimer son point de vue</a:t>
            </a:r>
          </a:p>
          <a:p>
            <a:pPr algn="ctr"/>
            <a:r>
              <a:rPr lang="fr-FR" dirty="0"/>
              <a:t>Lui </a:t>
            </a:r>
            <a:r>
              <a:rPr lang="fr-FR" b="1" dirty="0"/>
              <a:t>expliquer sa faute </a:t>
            </a:r>
            <a:r>
              <a:rPr lang="fr-FR" dirty="0"/>
              <a:t>et la </a:t>
            </a:r>
            <a:r>
              <a:rPr lang="fr-FR" b="1" dirty="0"/>
              <a:t>sanction qu’il encourt</a:t>
            </a:r>
          </a:p>
          <a:p>
            <a:pPr algn="ctr"/>
            <a:r>
              <a:rPr lang="fr-FR" dirty="0"/>
              <a:t>Délai de 2 jours minimum</a:t>
            </a:r>
          </a:p>
          <a:p>
            <a:pPr algn="ctr"/>
            <a:r>
              <a:rPr lang="fr-FR" sz="1900" dirty="0"/>
              <a:t>Possibilité pour l’élève ou son représentant légal de </a:t>
            </a:r>
            <a:r>
              <a:rPr lang="fr-FR" sz="1900" b="1" dirty="0"/>
              <a:t>consulter les documents relatifs aux faits.</a:t>
            </a:r>
          </a:p>
          <a:p>
            <a:pPr algn="ctr"/>
            <a:r>
              <a:rPr lang="fr-FR" sz="1900" b="1" dirty="0"/>
              <a:t>Réception d’un courrier « Appel à contradictoire dans le cadre d’une procédure disciplinaire » relatant l’engagement d’une procédure disciplinaire</a:t>
            </a:r>
          </a:p>
          <a:p>
            <a:pPr algn="ctr"/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839452"/>
            <a:ext cx="383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PRINCIPE DE CONTRADICTOIRE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7645" y="800100"/>
            <a:ext cx="6739232" cy="178312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sanction doit être </a:t>
            </a:r>
            <a:r>
              <a:rPr lang="fr-FR" b="1" dirty="0"/>
              <a:t>graduée</a:t>
            </a:r>
            <a:r>
              <a:rPr lang="fr-FR" dirty="0"/>
              <a:t> en fonction de la </a:t>
            </a:r>
            <a:r>
              <a:rPr lang="fr-FR" b="1" dirty="0"/>
              <a:t>gravité</a:t>
            </a:r>
            <a:r>
              <a:rPr lang="fr-FR" dirty="0"/>
              <a:t> du manquement</a:t>
            </a:r>
          </a:p>
          <a:p>
            <a:pPr algn="ctr"/>
            <a:r>
              <a:rPr lang="fr-FR" dirty="0"/>
              <a:t>Toute sanction </a:t>
            </a:r>
            <a:r>
              <a:rPr lang="fr-FR" b="1" dirty="0"/>
              <a:t>s’adresse à un élève </a:t>
            </a:r>
            <a:r>
              <a:rPr lang="fr-FR" dirty="0"/>
              <a:t>déterminé dans une situation donnée.</a:t>
            </a:r>
          </a:p>
          <a:p>
            <a:pPr marL="0" indent="0" algn="ctr">
              <a:buNone/>
            </a:pP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822610"/>
            <a:ext cx="3834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L’INDIVIDUALISATION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ET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LA PROPORTIONNALITE</a:t>
            </a:r>
          </a:p>
        </p:txBody>
      </p:sp>
      <p:sp>
        <p:nvSpPr>
          <p:cNvPr id="5" name="Espace réservé du contenu 2"/>
          <p:cNvSpPr txBox="1"/>
          <p:nvPr/>
        </p:nvSpPr>
        <p:spPr>
          <a:xfrm>
            <a:off x="4765521" y="2583221"/>
            <a:ext cx="6800838" cy="288541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Avant de poser une sanction, on s’attache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à :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/>
              <a:t>Etablir les faits </a:t>
            </a:r>
          </a:p>
          <a:p>
            <a:r>
              <a:rPr lang="fr-FR" sz="2000" dirty="0"/>
              <a:t>Etablir le caractère fautif et la gravité de la faute</a:t>
            </a:r>
          </a:p>
          <a:p>
            <a:r>
              <a:rPr lang="fr-FR" sz="2000" dirty="0"/>
              <a:t>Comprendre le contexte dans lequel les faits ont été commis,</a:t>
            </a:r>
          </a:p>
          <a:p>
            <a:r>
              <a:rPr lang="fr-FR" sz="2000" dirty="0"/>
              <a:t>Connaître le parcours de l’élève </a:t>
            </a:r>
            <a:r>
              <a:rPr lang="fr-FR" sz="1700" dirty="0"/>
              <a:t>(parcours scolaire, familial…)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99457" y="5829983"/>
            <a:ext cx="1020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En cas de faute collective, on établit les degrés de responsabilité de chacun(e) afin d’individualiser la sanction.  Elle peut être différente d’un élève à l’autre</a:t>
            </a:r>
            <a:r>
              <a:rPr lang="fr-FR" dirty="0">
                <a:solidFill>
                  <a:srgbClr val="00B0F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440" y="1873796"/>
            <a:ext cx="6281873" cy="288541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On ne peut sanctionner un élève deux fois pour le ou les mêmes faits</a:t>
            </a:r>
          </a:p>
          <a:p>
            <a:pPr marL="0" indent="0" algn="ctr">
              <a:buNone/>
            </a:pP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839452"/>
            <a:ext cx="383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La règle du « non bis in idem »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(pas de double peine)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7440" y="1873796"/>
            <a:ext cx="6281873" cy="288541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convocation à un entretien ou un conseil de discipline doit comporter la mention précise des faits reprochés </a:t>
            </a:r>
          </a:p>
          <a:p>
            <a:pPr algn="ctr"/>
            <a:r>
              <a:rPr lang="fr-FR" sz="1900" dirty="0"/>
              <a:t>Toute sanction doit être écrite et comporter une motivation claire et précise.</a:t>
            </a:r>
          </a:p>
          <a:p>
            <a:pPr algn="ctr"/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839452"/>
            <a:ext cx="383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L’obligation de motivation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collège Léonard de Vinci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Ouvert en 1981</a:t>
            </a:r>
          </a:p>
          <a:p>
            <a:r>
              <a:rPr lang="fr-FR" dirty="0"/>
              <a:t>Il accueille pour l’année 2021-2022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655 élèves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40 enseignants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 CPE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7 AED </a:t>
            </a:r>
            <a:r>
              <a:rPr lang="fr-FR" sz="2000" dirty="0">
                <a:solidFill>
                  <a:srgbClr val="0070C0"/>
                </a:solidFill>
              </a:rPr>
              <a:t>pour 4.5 ETP</a:t>
            </a: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9 AESH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120878" y="2339669"/>
            <a:ext cx="4330824" cy="310911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5 personnels administratifs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10 agents de service et de cuisine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 infirmière </a:t>
            </a:r>
            <a:r>
              <a:rPr lang="fr-FR" sz="2000" dirty="0">
                <a:solidFill>
                  <a:srgbClr val="0070C0"/>
                </a:solidFill>
              </a:rPr>
              <a:t>1 jours ½ /sem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 PSY EN </a:t>
            </a:r>
            <a:r>
              <a:rPr lang="fr-FR" sz="2000" dirty="0">
                <a:solidFill>
                  <a:srgbClr val="0070C0"/>
                </a:solidFill>
              </a:rPr>
              <a:t>1 jours / sem.</a:t>
            </a: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1 AS </a:t>
            </a:r>
            <a:r>
              <a:rPr lang="fr-FR" sz="2000" dirty="0">
                <a:solidFill>
                  <a:srgbClr val="0070C0"/>
                </a:solidFill>
              </a:rPr>
              <a:t>1 jours / quinzaine</a:t>
            </a:r>
            <a:endParaRPr lang="fr-F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grands principes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8446" y="1296324"/>
            <a:ext cx="6281873" cy="2045061"/>
          </a:xfrm>
        </p:spPr>
        <p:txBody>
          <a:bodyPr>
            <a:normAutofit fontScale="92500"/>
          </a:bodyPr>
          <a:lstStyle/>
          <a:p>
            <a:pPr algn="ctr"/>
            <a:r>
              <a:rPr lang="fr-FR" sz="1900" dirty="0"/>
              <a:t>Violence verbale à l’encontre d’un membre du personnel de l’établissement</a:t>
            </a:r>
          </a:p>
          <a:p>
            <a:pPr algn="ctr"/>
            <a:r>
              <a:rPr lang="fr-FR" sz="1900" dirty="0"/>
              <a:t>Acte grave à l’encontre d’un membre du personnel ou d’un autre élève</a:t>
            </a:r>
          </a:p>
          <a:p>
            <a:pPr algn="ctr"/>
            <a:r>
              <a:rPr lang="fr-FR" sz="1900" dirty="0"/>
              <a:t>Atteintes aux systèmes de sécurité </a:t>
            </a:r>
            <a:r>
              <a:rPr lang="fr-FR" sz="1900" dirty="0" smtClean="0"/>
              <a:t>de l’établissement</a:t>
            </a:r>
            <a:endParaRPr lang="fr-FR" sz="1900" dirty="0"/>
          </a:p>
          <a:p>
            <a:pPr algn="ctr"/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521059"/>
            <a:ext cx="3834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Obligation d’engager une procédure disciplinaire</a:t>
            </a:r>
          </a:p>
        </p:txBody>
      </p:sp>
      <p:sp>
        <p:nvSpPr>
          <p:cNvPr id="5" name="Espace réservé du contenu 2"/>
          <p:cNvSpPr txBox="1"/>
          <p:nvPr/>
        </p:nvSpPr>
        <p:spPr>
          <a:xfrm>
            <a:off x="5056302" y="3429000"/>
            <a:ext cx="6800838" cy="2885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Saisie du conseil de discipline systématique et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obligatoire :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/>
              <a:t>Atteinte physique à l’encontre d’un membre du personnel de l’établissement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77063" y="744517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Lorsqu’il y a 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0949" y="1082030"/>
            <a:ext cx="293570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Rockwell Nova" panose="02060503020205020403" pitchFamily="18" charset="0"/>
              </a:rPr>
              <a:t>L’échelle de sanction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3652252" y="6621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mesures de prévention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Autofit/>
          </a:bodyPr>
          <a:lstStyle/>
          <a:p>
            <a:r>
              <a:rPr lang="fr-FR" sz="2800" b="1" dirty="0"/>
              <a:t>Les mesures de prévention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6543" y="1173661"/>
            <a:ext cx="6305805" cy="42820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1900" dirty="0"/>
              <a:t>Associer les parents dans les actions à caractère préventif et éducatif</a:t>
            </a:r>
          </a:p>
          <a:p>
            <a:pPr algn="ctr"/>
            <a:r>
              <a:rPr lang="fr-FR" sz="1900" dirty="0"/>
              <a:t>Examiner la situation d’un élève qui ne répond pas à ses obligations scolaires / comportement inadapté aux règles de vie dans l’établissement</a:t>
            </a:r>
          </a:p>
          <a:p>
            <a:pPr algn="ctr"/>
            <a:endParaRPr lang="fr-FR" sz="1900" dirty="0"/>
          </a:p>
          <a:p>
            <a:pPr algn="ctr"/>
            <a:r>
              <a:rPr lang="fr-FR" sz="1900" dirty="0"/>
              <a:t>Elaborer des réponses éducatives personnalisées</a:t>
            </a:r>
          </a:p>
          <a:p>
            <a:pPr algn="ctr"/>
            <a:r>
              <a:rPr lang="fr-FR" sz="1900" dirty="0"/>
              <a:t>Eviter de prononcer des sanctions disciplinaires</a:t>
            </a:r>
          </a:p>
          <a:p>
            <a:pPr algn="ctr"/>
            <a:r>
              <a:rPr lang="fr-FR" sz="1900" dirty="0"/>
              <a:t>Privilégier les mesures de prévention et d’accompagnement</a:t>
            </a:r>
          </a:p>
          <a:p>
            <a:pPr algn="ctr"/>
            <a:r>
              <a:rPr lang="fr-FR" sz="1900" dirty="0"/>
              <a:t>Privilégier les mesures de responsabilisation</a:t>
            </a:r>
          </a:p>
          <a:p>
            <a:pPr algn="ctr"/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951946"/>
            <a:ext cx="383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LA COMMISSION EDUCATIVE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9457" y="5829983"/>
            <a:ext cx="10207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Elève, représentants légaux, professeur principal, personnel de direction, CPE, personnes invitées (Infirmière, Assistante sociale, autres professeurs, orthophoniste ou autre professionnel assurant le suivi de l’enfant…)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16200000">
            <a:off x="3899569" y="1507532"/>
            <a:ext cx="21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OBJECTIFS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3899570" y="3831490"/>
            <a:ext cx="21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Mise en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oeuvre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RESUME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Nous sommes des PROFESSIONNELS de notre métier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Lorsqu’il y a une punition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C’est qu’il y a eu un manquement ou des </a:t>
            </a:r>
            <a:r>
              <a:rPr lang="fr-FR" dirty="0" smtClean="0"/>
              <a:t>perturbations : </a:t>
            </a:r>
            <a:r>
              <a:rPr lang="fr-FR" dirty="0"/>
              <a:t>AUCUN professeur ou personnel ne « punit pour rien »!!!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Elle s’inscrit dans une démarche éducative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Lorsqu’il y a une sanction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Les principes sont appliqués</a:t>
            </a:r>
          </a:p>
          <a:p>
            <a:r>
              <a:rPr lang="fr-FR" dirty="0"/>
              <a:t>La sanction est individualisée</a:t>
            </a:r>
          </a:p>
          <a:p>
            <a:r>
              <a:rPr lang="fr-FR" dirty="0"/>
              <a:t>La sanction est basée sur des faits</a:t>
            </a:r>
          </a:p>
          <a:p>
            <a:r>
              <a:rPr lang="fr-FR" dirty="0"/>
              <a:t>La sanction respecte l’échelle des sanctions</a:t>
            </a:r>
          </a:p>
          <a:p>
            <a:r>
              <a:rPr lang="fr-FR" dirty="0"/>
              <a:t>Le principe du contradictoire est </a:t>
            </a:r>
            <a:r>
              <a:rPr lang="fr-FR" dirty="0" smtClean="0"/>
              <a:t>respecté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 ET POURTANT UN CONSTAT…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46287" y="584717"/>
            <a:ext cx="11604539" cy="4990025"/>
            <a:chOff x="346287" y="584717"/>
            <a:chExt cx="11604539" cy="4990025"/>
          </a:xfrm>
        </p:grpSpPr>
        <p:sp>
          <p:nvSpPr>
            <p:cNvPr id="4" name="Ellipse 3"/>
            <p:cNvSpPr/>
            <p:nvPr/>
          </p:nvSpPr>
          <p:spPr>
            <a:xfrm rot="21016527">
              <a:off x="802277" y="584717"/>
              <a:ext cx="2485747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Des messages…</a:t>
              </a:r>
            </a:p>
          </p:txBody>
        </p:sp>
        <p:sp>
          <p:nvSpPr>
            <p:cNvPr id="7" name="Ellipse 6"/>
            <p:cNvSpPr/>
            <p:nvPr/>
          </p:nvSpPr>
          <p:spPr>
            <a:xfrm rot="20950309">
              <a:off x="9465079" y="1175282"/>
              <a:ext cx="2485747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Des appels…</a:t>
              </a:r>
            </a:p>
          </p:txBody>
        </p:sp>
        <p:sp>
          <p:nvSpPr>
            <p:cNvPr id="8" name="Ellipse 7"/>
            <p:cNvSpPr/>
            <p:nvPr/>
          </p:nvSpPr>
          <p:spPr>
            <a:xfrm rot="21016527">
              <a:off x="346287" y="4152557"/>
              <a:ext cx="2485747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Des entretiens…</a:t>
              </a:r>
            </a:p>
          </p:txBody>
        </p:sp>
        <p:sp>
          <p:nvSpPr>
            <p:cNvPr id="9" name="Ellipse 8"/>
            <p:cNvSpPr/>
            <p:nvPr/>
          </p:nvSpPr>
          <p:spPr>
            <a:xfrm rot="696211">
              <a:off x="9074656" y="4802385"/>
              <a:ext cx="2700052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Des courriers…</a:t>
              </a:r>
            </a:p>
          </p:txBody>
        </p:sp>
      </p:grpSp>
      <p:sp>
        <p:nvSpPr>
          <p:cNvPr id="10" name="Espace réservé du texte 5"/>
          <p:cNvSpPr txBox="1"/>
          <p:nvPr/>
        </p:nvSpPr>
        <p:spPr>
          <a:xfrm>
            <a:off x="3344214" y="5468646"/>
            <a:ext cx="5490223" cy="12996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Pour remettre en cause les décisions</a:t>
            </a:r>
          </a:p>
          <a:p>
            <a:r>
              <a:rPr lang="fr-FR" sz="2800" dirty="0"/>
              <a:t> Donner son avis, expliquer ce qui doit être fait</a:t>
            </a:r>
          </a:p>
          <a:p>
            <a:r>
              <a:rPr lang="fr-FR" sz="2800" dirty="0"/>
              <a:t>Contredire </a:t>
            </a:r>
          </a:p>
          <a:p>
            <a:endParaRPr lang="fr-FR" sz="28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45707" y="267426"/>
            <a:ext cx="11431134" cy="5859704"/>
            <a:chOff x="345707" y="267426"/>
            <a:chExt cx="11431134" cy="5859704"/>
          </a:xfrm>
        </p:grpSpPr>
        <p:sp>
          <p:nvSpPr>
            <p:cNvPr id="11" name="Ellipse 10"/>
            <p:cNvSpPr/>
            <p:nvPr/>
          </p:nvSpPr>
          <p:spPr>
            <a:xfrm rot="595313">
              <a:off x="345707" y="2448265"/>
              <a:ext cx="2485747" cy="7723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A la Direction</a:t>
              </a:r>
            </a:p>
          </p:txBody>
        </p:sp>
        <p:sp>
          <p:nvSpPr>
            <p:cNvPr id="12" name="Ellipse 11"/>
            <p:cNvSpPr/>
            <p:nvPr/>
          </p:nvSpPr>
          <p:spPr>
            <a:xfrm rot="21146289">
              <a:off x="9291094" y="3127803"/>
              <a:ext cx="2485747" cy="7723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Au CPE</a:t>
              </a:r>
            </a:p>
          </p:txBody>
        </p:sp>
        <p:sp>
          <p:nvSpPr>
            <p:cNvPr id="13" name="Ellipse 12"/>
            <p:cNvSpPr/>
            <p:nvPr/>
          </p:nvSpPr>
          <p:spPr>
            <a:xfrm rot="1155831">
              <a:off x="620380" y="5354773"/>
              <a:ext cx="2485747" cy="7723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Aux enseignants</a:t>
              </a:r>
            </a:p>
          </p:txBody>
        </p:sp>
        <p:sp>
          <p:nvSpPr>
            <p:cNvPr id="14" name="Ellipse 13"/>
            <p:cNvSpPr/>
            <p:nvPr/>
          </p:nvSpPr>
          <p:spPr>
            <a:xfrm rot="722861">
              <a:off x="5132154" y="267426"/>
              <a:ext cx="2485747" cy="77235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Aux surveillants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E1F0F7"/>
              </a:clrFrom>
              <a:clrTo>
                <a:srgbClr val="E1F0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9173" y="1782559"/>
            <a:ext cx="1948097" cy="21783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1046809">
            <a:off x="4583977" y="1655593"/>
            <a:ext cx="4128117" cy="57708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Vu les règles sanitaires que tout le monde doit respecter et les températures glaciales en ce moment, serait-il possible d’adapter ses règles en fonction des différents paramètres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1315870">
            <a:off x="7874396" y="941394"/>
            <a:ext cx="4128117" cy="7848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Il nous semble que la météo, l'aménagement de Chassieu et le temps de réflexion disponible depuis Janvier permettent de réunir les conditions pour le faire systématiquement. </a:t>
            </a:r>
            <a:b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écrit à la direction de l'établissement en ce sens et nous nous adressons maintenant aux enseignants »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rot="770826">
            <a:off x="901306" y="1792117"/>
            <a:ext cx="4167246" cy="7078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Il a donc fallut que je pose un jour de congé pour emmener ma fille mercredi matin pour effectuer un test PCR ».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162511">
            <a:off x="1061020" y="2549474"/>
            <a:ext cx="4167247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« je demande que cette affaire soit jugée par vos service avec justice même si nous ne sommes pas dans un tribunal »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6801" y="427986"/>
            <a:ext cx="6096000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« il était normal que son enfant est agis ainsi car mon fils l aurais insulter de « gros porc alors je relate les faits premièrement  gros porc n est pas une insulte  c est deux mots se trouve dans le dictionnaire français »</a:t>
            </a:r>
          </a:p>
        </p:txBody>
      </p:sp>
      <p:sp>
        <p:nvSpPr>
          <p:cNvPr id="11" name="Rectangle 10"/>
          <p:cNvSpPr/>
          <p:nvPr/>
        </p:nvSpPr>
        <p:spPr>
          <a:xfrm rot="684298">
            <a:off x="4438569" y="5251270"/>
            <a:ext cx="5004047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« je demande aussi que le dossier des deux enfant dans le passif en primaire soit revu  afin de vous donner un idée sur la personnalité de chacun »</a:t>
            </a:r>
          </a:p>
        </p:txBody>
      </p:sp>
      <p:sp>
        <p:nvSpPr>
          <p:cNvPr id="12" name="ZoneTexte 6"/>
          <p:cNvSpPr txBox="1"/>
          <p:nvPr/>
        </p:nvSpPr>
        <p:spPr>
          <a:xfrm rot="385009">
            <a:off x="4701362" y="4203338"/>
            <a:ext cx="6351678" cy="4616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"Bonsoir, ….. traverse une période difficile et je pense que la sanctionner de cette manière ne va pas l’aider bien au contraire. J’aurais préféré une autre manière de la sanctionner </a:t>
            </a:r>
            <a:endParaRPr lang="fr-FR" sz="1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1315160">
            <a:off x="609615" y="1185332"/>
            <a:ext cx="5453711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/>
          </a:p>
          <a:p>
            <a:r>
              <a:rPr lang="fr-FR" sz="1200" dirty="0"/>
              <a:t>« Je viens de voir un mot sur Pronote concernant un retard de M aujourd'hui à 7h22..Je pense qu'il doit y avoir un problème informatique.</a:t>
            </a:r>
          </a:p>
          <a:p>
            <a:r>
              <a:rPr lang="fr-FR" sz="1200" dirty="0"/>
              <a:t>Je ne souhaiterais pas que ce retard soit inscrit dans son dossier. »</a:t>
            </a:r>
          </a:p>
          <a:p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62999">
            <a:off x="7367434" y="1306455"/>
            <a:ext cx="4301068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« Madame SIGNORINO,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Pourriez vous me contacter par rapport à demain et à l'absence de cours le matin, est ce normal? »</a:t>
            </a:r>
          </a:p>
        </p:txBody>
      </p:sp>
      <p:sp>
        <p:nvSpPr>
          <p:cNvPr id="15" name="Rectangle 14"/>
          <p:cNvSpPr/>
          <p:nvPr/>
        </p:nvSpPr>
        <p:spPr>
          <a:xfrm rot="491156">
            <a:off x="1885409" y="2800360"/>
            <a:ext cx="3779206" cy="12618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Suite à l'annonce du Président hier, pourriez-vous m'indiquer comment vont s'organiser la prise de cours et exercices à compter du 05/04?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plus, avez vous pris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rdv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avec la psychologue?</a:t>
            </a:r>
          </a:p>
          <a:p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 rot="337814">
            <a:off x="6731313" y="2536694"/>
            <a:ext cx="4316627" cy="15696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« je vous fait part de mon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mecontentement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.. » 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« J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que celui ou celle qui a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jete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cette pierre sera  punit. « 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« Merci a l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vie scolaire d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etre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plus  vigilant durant la surveillance en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recre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 »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4530" y="311032"/>
            <a:ext cx="57552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« Bonsoir nous souhaiterions échanger avec vous par téléphone. Le digital est certainement l avenir ! Mais au vue des retours de certains de vos collègues cela n a pas l air d être ce </a:t>
            </a:r>
            <a:r>
              <a:rPr lang="fr-FR" sz="1400" dirty="0" err="1"/>
              <a:t>qu</a:t>
            </a:r>
            <a:r>
              <a:rPr lang="fr-FR" sz="1400" dirty="0"/>
              <a:t> ils voudraient privilégier! » </a:t>
            </a:r>
            <a:r>
              <a:rPr lang="fr-FR" sz="1100" dirty="0"/>
              <a:t>(Le professeur avait déjà répondu à 2 reprises aux messages)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 rot="643472">
            <a:off x="5222674" y="2417781"/>
            <a:ext cx="636348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« Alors oui je ne comprends pas ce rouge ! Et j aurais souhaite échanger avec vous sur ce sujet ! Mais j ai bien compris que pour vous le sujet et clos ! Donc acte ! Mais j ai du mal à comprendre votre méthode » </a:t>
            </a:r>
            <a:r>
              <a:rPr lang="fr-FR" sz="1100" dirty="0"/>
              <a:t>(Une réponse a été apportée par le professeur dans un précédent message)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 rot="21222618">
            <a:off x="461902" y="3970137"/>
            <a:ext cx="8965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« Après réflexion, peut-être n avons nous pas été assez clair dans notre demande primaire. Nous souhaiterions juste connaître le barème que vous avez mis en place pour </a:t>
            </a:r>
          </a:p>
          <a:p>
            <a:r>
              <a:rPr lang="fr-FR" sz="1200" dirty="0"/>
              <a:t>la compétence « implication dans son travail « .je suppose que vous avez du regarder si les exercices et le travail demandé pendant ces deux semaines de distanciel </a:t>
            </a:r>
          </a:p>
          <a:p>
            <a:r>
              <a:rPr lang="fr-FR" sz="1200" dirty="0"/>
              <a:t>avaient été fait ? Merci de m apporter une réponse claire. Car je ne sais toujours pas expliquer à …….. la raison de ce rouge.  Pour éclaircissement, nous  n attendons </a:t>
            </a:r>
          </a:p>
          <a:p>
            <a:r>
              <a:rPr lang="fr-FR" sz="1200" dirty="0"/>
              <a:t>pas une réponse qui nous fasse plaisir !!! »</a:t>
            </a:r>
          </a:p>
        </p:txBody>
      </p:sp>
      <p:sp>
        <p:nvSpPr>
          <p:cNvPr id="3" name="Rectangle : coins arrondis 2"/>
          <p:cNvSpPr/>
          <p:nvPr/>
        </p:nvSpPr>
        <p:spPr>
          <a:xfrm>
            <a:off x="2298828" y="1541481"/>
            <a:ext cx="7324076" cy="24490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Chaque entretien de contestation c’est entre 30 et 60 minutes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Un entretien téléphonique peut durer entre 15 et 20 minutes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Sur les deux dernières années, 3 recours administratifs qui nécessitent encore du temps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  <p:bldP spid="7" grpId="0"/>
      <p:bldP spid="17" grpId="0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05" y="1692199"/>
            <a:ext cx="4229816" cy="5536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CONSTAT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6546" y="1692199"/>
            <a:ext cx="6281873" cy="4193696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1900" dirty="0"/>
              <a:t>Accélérer l’installation de différents espaces dans le collège (espace détente, espace foyer, espace d’autonomie…)</a:t>
            </a:r>
          </a:p>
          <a:p>
            <a:pPr algn="ctr"/>
            <a:r>
              <a:rPr lang="fr-FR" sz="1900" dirty="0"/>
              <a:t>Faire davantage </a:t>
            </a:r>
            <a:r>
              <a:rPr lang="fr-FR" sz="1900" dirty="0" smtClean="0"/>
              <a:t>d’interventions </a:t>
            </a:r>
            <a:r>
              <a:rPr lang="fr-FR" sz="1900" dirty="0"/>
              <a:t>en classe de la CPE et pôle médico-social sur des thématiques diverses (harcèlement, sentinelles…)</a:t>
            </a:r>
          </a:p>
          <a:p>
            <a:pPr algn="ctr"/>
            <a:r>
              <a:rPr lang="fr-FR" sz="1900" dirty="0"/>
              <a:t>Approfondir les partenariats externes et internes à l’établissement</a:t>
            </a:r>
          </a:p>
          <a:p>
            <a:pPr algn="ctr"/>
            <a:r>
              <a:rPr lang="fr-FR" sz="1900" dirty="0"/>
              <a:t>Des temps de réflexion </a:t>
            </a:r>
            <a:r>
              <a:rPr lang="fr-FR" sz="1900" dirty="0" smtClean="0"/>
              <a:t>collectifs </a:t>
            </a:r>
            <a:r>
              <a:rPr lang="fr-FR" sz="1900" dirty="0"/>
              <a:t>(personnels, parents…) sur le bien-être au collège…</a:t>
            </a:r>
          </a:p>
          <a:p>
            <a:pPr algn="ctr"/>
            <a:r>
              <a:rPr lang="fr-FR" sz="1900" dirty="0"/>
              <a:t>Et bien d’autres choses…</a:t>
            </a:r>
          </a:p>
          <a:p>
            <a:pPr algn="ctr"/>
            <a:endParaRPr lang="fr-FR" sz="1900" dirty="0"/>
          </a:p>
          <a:p>
            <a:pPr algn="ctr"/>
            <a:endParaRPr lang="fr-FR" sz="1900" dirty="0"/>
          </a:p>
          <a:p>
            <a:pPr algn="ctr"/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733581" y="2521059"/>
            <a:ext cx="3834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Tout ce temps perdu aurait pu être utilisé </a:t>
            </a:r>
            <a:r>
              <a:rPr lang="fr-FR" sz="2800" b="1" dirty="0" smtClean="0">
                <a:solidFill>
                  <a:schemeClr val="bg1"/>
                </a:solidFill>
              </a:rPr>
              <a:t>à :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50888" y="3103475"/>
            <a:ext cx="5490224" cy="1689390"/>
          </a:xfrm>
        </p:spPr>
        <p:txBody>
          <a:bodyPr>
            <a:noAutofit/>
          </a:bodyPr>
          <a:lstStyle/>
          <a:p>
            <a:r>
              <a:rPr lang="fr-FR" sz="3200" b="1" dirty="0"/>
              <a:t>Des temps de discussion, des échanges </a:t>
            </a:r>
            <a:r>
              <a:rPr lang="fr-FR" sz="3200" b="1" dirty="0" smtClean="0"/>
              <a:t>constructifs, des </a:t>
            </a:r>
            <a:r>
              <a:rPr lang="fr-FR" sz="3200" b="1" dirty="0"/>
              <a:t>projets partagés, une entraide, un soutien respectif, des partenaires et une communauté éducative qui œuvre dans l’intérêt de tous les élèves…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274177" y="531450"/>
            <a:ext cx="11624092" cy="4990025"/>
            <a:chOff x="326734" y="584717"/>
            <a:chExt cx="11624092" cy="4990025"/>
          </a:xfrm>
        </p:grpSpPr>
        <p:sp>
          <p:nvSpPr>
            <p:cNvPr id="4" name="Ellipse 3"/>
            <p:cNvSpPr/>
            <p:nvPr/>
          </p:nvSpPr>
          <p:spPr>
            <a:xfrm rot="21016527">
              <a:off x="802277" y="584717"/>
              <a:ext cx="2485747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Au CA</a:t>
              </a:r>
            </a:p>
            <a:p>
              <a:pPr algn="ctr"/>
              <a:r>
                <a:rPr lang="fr-FR" sz="1200" b="1" dirty="0"/>
                <a:t>(parents élus)</a:t>
              </a:r>
            </a:p>
          </p:txBody>
        </p:sp>
        <p:sp>
          <p:nvSpPr>
            <p:cNvPr id="7" name="Ellipse 6"/>
            <p:cNvSpPr/>
            <p:nvPr/>
          </p:nvSpPr>
          <p:spPr>
            <a:xfrm rot="20950309">
              <a:off x="9465079" y="1175282"/>
              <a:ext cx="2485747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Lors des actions</a:t>
              </a:r>
            </a:p>
            <a:p>
              <a:pPr algn="ctr"/>
              <a:r>
                <a:rPr lang="fr-FR" sz="1200" b="1" dirty="0"/>
                <a:t>(Tous les parents)</a:t>
              </a:r>
            </a:p>
          </p:txBody>
        </p:sp>
        <p:sp>
          <p:nvSpPr>
            <p:cNvPr id="8" name="Ellipse 7"/>
            <p:cNvSpPr/>
            <p:nvPr/>
          </p:nvSpPr>
          <p:spPr>
            <a:xfrm rot="21016527">
              <a:off x="326734" y="4154220"/>
              <a:ext cx="2515241" cy="8875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Aux conseils de classes</a:t>
              </a:r>
            </a:p>
            <a:p>
              <a:pPr algn="ctr"/>
              <a:r>
                <a:rPr lang="fr-FR" sz="1200" b="1" dirty="0"/>
                <a:t>(parents délégués)</a:t>
              </a:r>
            </a:p>
          </p:txBody>
        </p:sp>
        <p:sp>
          <p:nvSpPr>
            <p:cNvPr id="9" name="Ellipse 8"/>
            <p:cNvSpPr/>
            <p:nvPr/>
          </p:nvSpPr>
          <p:spPr>
            <a:xfrm rot="696211">
              <a:off x="9074656" y="4802385"/>
              <a:ext cx="2700052" cy="7723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Des temps de partage</a:t>
              </a:r>
            </a:p>
            <a:p>
              <a:pPr algn="ctr"/>
              <a:r>
                <a:rPr lang="fr-FR" sz="1200" b="1" dirty="0"/>
                <a:t>(Tous les parents)</a:t>
              </a:r>
            </a:p>
          </p:txBody>
        </p:sp>
      </p:grpSp>
      <p:sp>
        <p:nvSpPr>
          <p:cNvPr id="12" name="Ellipse 11"/>
          <p:cNvSpPr/>
          <p:nvPr/>
        </p:nvSpPr>
        <p:spPr>
          <a:xfrm rot="21146289">
            <a:off x="9299035" y="3079624"/>
            <a:ext cx="2485747" cy="772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Au conseil de discipline</a:t>
            </a:r>
          </a:p>
          <a:p>
            <a:pPr algn="ctr"/>
            <a:r>
              <a:rPr lang="fr-FR" sz="1200" b="1" dirty="0">
                <a:solidFill>
                  <a:srgbClr val="00B0F0"/>
                </a:solidFill>
              </a:rPr>
              <a:t>(parents élus)</a:t>
            </a:r>
          </a:p>
        </p:txBody>
      </p:sp>
      <p:sp>
        <p:nvSpPr>
          <p:cNvPr id="18" name="Ellipse 17"/>
          <p:cNvSpPr/>
          <p:nvPr/>
        </p:nvSpPr>
        <p:spPr>
          <a:xfrm rot="514419">
            <a:off x="353648" y="2334454"/>
            <a:ext cx="2485747" cy="7723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Lors des rencontres parents</a:t>
            </a:r>
          </a:p>
          <a:p>
            <a:pPr algn="ctr"/>
            <a:r>
              <a:rPr lang="fr-FR" sz="1200" b="1" dirty="0">
                <a:solidFill>
                  <a:srgbClr val="00B0F0"/>
                </a:solidFill>
              </a:rPr>
              <a:t>(Tous les parents)</a:t>
            </a:r>
          </a:p>
        </p:txBody>
      </p:sp>
      <p:sp>
        <p:nvSpPr>
          <p:cNvPr id="2" name="Rectangle : coins arrondis 1"/>
          <p:cNvSpPr/>
          <p:nvPr/>
        </p:nvSpPr>
        <p:spPr>
          <a:xfrm>
            <a:off x="3532007" y="136394"/>
            <a:ext cx="5127985" cy="8788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Mais la relation collège famille c’est aussi et surtout…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23DF65-2E65-4FFF-9A80-5A80B963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Accueil des élèves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258F8BA-C2CB-4D7F-A9F9-5256DDFF2F26}"/>
              </a:ext>
            </a:extLst>
          </p:cNvPr>
          <p:cNvSpPr txBox="1">
            <a:spLocks noChangeArrowheads="1"/>
          </p:cNvSpPr>
          <p:nvPr/>
        </p:nvSpPr>
        <p:spPr>
          <a:xfrm>
            <a:off x="4654267" y="1202266"/>
            <a:ext cx="6295814" cy="445346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36550" indent="-33655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collège ouvre ses portes à 7h45.</a:t>
            </a:r>
          </a:p>
          <a:p>
            <a:pPr marL="336550" indent="-33655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 lvl="1" indent="-382905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cours ont lieu le lundi, le mardi et le vendredi de 8h à 17h30 et le mercredi de 8h à 12h.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 lvl="1" indent="-382905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entrées et les sorties sont variables suivant l’emploi du temps de chaque division et en fonction du régime de sortie.</a:t>
            </a:r>
          </a:p>
          <a:p>
            <a:pPr marL="0" lvl="1" inden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905" lvl="1" indent="-382905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restaurant scolaire fonctionne tous les jours sauf le mercredi.</a:t>
            </a:r>
          </a:p>
          <a:p>
            <a:pPr marL="382905" lvl="1" indent="-382905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352425" algn="l"/>
                <a:tab pos="801370" algn="l"/>
                <a:tab pos="1250950" algn="l"/>
                <a:tab pos="1699895" algn="l"/>
                <a:tab pos="2149475" algn="l"/>
                <a:tab pos="2598420" algn="l"/>
                <a:tab pos="3048000" algn="l"/>
                <a:tab pos="3496945" algn="l"/>
                <a:tab pos="3946525" algn="l"/>
                <a:tab pos="4395470" algn="l"/>
                <a:tab pos="4845050" algn="l"/>
                <a:tab pos="5293995" algn="l"/>
                <a:tab pos="5743575" algn="l"/>
                <a:tab pos="6192520" algn="l"/>
                <a:tab pos="6642100" algn="l"/>
                <a:tab pos="7091045" algn="l"/>
                <a:tab pos="7540625" algn="l"/>
                <a:tab pos="7989570" algn="l"/>
                <a:tab pos="8439150" algn="l"/>
                <a:tab pos="8888095" algn="l"/>
              </a:tabLst>
              <a:defRPr/>
            </a:pPr>
            <a:endParaRPr lang="fr-FR" altLang="fr-F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e 24"/>
          <p:cNvGrpSpPr/>
          <p:nvPr/>
        </p:nvGrpSpPr>
        <p:grpSpPr bwMode="auto">
          <a:xfrm rot="10800000">
            <a:off x="3338424" y="1406772"/>
            <a:ext cx="2182720" cy="2127272"/>
            <a:chOff x="2643350" y="3188258"/>
            <a:chExt cx="1869984" cy="1768475"/>
          </a:xfrm>
        </p:grpSpPr>
        <p:sp>
          <p:nvSpPr>
            <p:cNvPr id="8" name="Larme 7"/>
            <p:cNvSpPr/>
            <p:nvPr/>
          </p:nvSpPr>
          <p:spPr>
            <a:xfrm>
              <a:off x="2643350" y="3188258"/>
              <a:ext cx="1869984" cy="1768475"/>
            </a:xfrm>
            <a:prstGeom prst="teardrop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 rot="10800000">
              <a:off x="2711954" y="3399254"/>
              <a:ext cx="1622236" cy="1228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 le droit </a:t>
              </a:r>
            </a:p>
            <a:p>
              <a:pPr>
                <a:defRPr/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d'être informé </a:t>
              </a:r>
            </a:p>
            <a:p>
              <a:pPr>
                <a:defRPr/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 acquis et du comportement </a:t>
              </a:r>
            </a:p>
            <a:p>
              <a:pPr>
                <a:defRPr/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 son enfant</a:t>
              </a:r>
            </a:p>
          </p:txBody>
        </p:sp>
      </p:grpSp>
      <p:sp>
        <p:nvSpPr>
          <p:cNvPr id="6" name="Ellipse 5"/>
          <p:cNvSpPr/>
          <p:nvPr/>
        </p:nvSpPr>
        <p:spPr bwMode="auto">
          <a:xfrm>
            <a:off x="1818952" y="3541571"/>
            <a:ext cx="2543175" cy="1017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Chaque parent</a:t>
            </a:r>
          </a:p>
        </p:txBody>
      </p:sp>
      <p:sp>
        <p:nvSpPr>
          <p:cNvPr id="7" name="Larme 6"/>
          <p:cNvSpPr/>
          <p:nvPr/>
        </p:nvSpPr>
        <p:spPr bwMode="auto">
          <a:xfrm rot="19958389">
            <a:off x="522614" y="4654699"/>
            <a:ext cx="1974857" cy="1717287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748530" y="4918474"/>
            <a:ext cx="1663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Peut rencontrer les enseignants de son enfant</a:t>
            </a:r>
          </a:p>
        </p:txBody>
      </p:sp>
      <p:sp>
        <p:nvSpPr>
          <p:cNvPr id="11" name="Larme 10"/>
          <p:cNvSpPr/>
          <p:nvPr/>
        </p:nvSpPr>
        <p:spPr bwMode="auto">
          <a:xfrm rot="16009224">
            <a:off x="3818113" y="4505293"/>
            <a:ext cx="1757997" cy="1710065"/>
          </a:xfrm>
          <a:prstGeom prst="teardrop">
            <a:avLst>
              <a:gd name="adj" fmla="val 10879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 bwMode="auto">
          <a:xfrm>
            <a:off x="3888884" y="4680563"/>
            <a:ext cx="1658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Peut se faire accompagner</a:t>
            </a:r>
          </a:p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lors d’un rendez-vous</a:t>
            </a:r>
          </a:p>
        </p:txBody>
      </p:sp>
      <p:pic>
        <p:nvPicPr>
          <p:cNvPr id="6154" name="Graphique 28" descr="Personne confuse avec un remplissage uni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316" y="306687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66946" y="172268"/>
            <a:ext cx="100070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LES REPRESENTANTS DES PARENTS</a:t>
            </a:r>
          </a:p>
        </p:txBody>
      </p:sp>
      <p:sp>
        <p:nvSpPr>
          <p:cNvPr id="32" name="ZoneTexte 31"/>
          <p:cNvSpPr txBox="1"/>
          <p:nvPr/>
        </p:nvSpPr>
        <p:spPr bwMode="auto">
          <a:xfrm>
            <a:off x="8035608" y="440089"/>
            <a:ext cx="1408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Représente TOUS les parents</a:t>
            </a:r>
          </a:p>
        </p:txBody>
      </p:sp>
      <p:sp>
        <p:nvSpPr>
          <p:cNvPr id="33" name="ZoneTexte 32"/>
          <p:cNvSpPr txBox="1"/>
          <p:nvPr/>
        </p:nvSpPr>
        <p:spPr bwMode="auto">
          <a:xfrm>
            <a:off x="9719570" y="1011655"/>
            <a:ext cx="1813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Membre conseil de classe</a:t>
            </a:r>
          </a:p>
        </p:txBody>
      </p:sp>
      <p:sp>
        <p:nvSpPr>
          <p:cNvPr id="29" name="Ellipse 28"/>
          <p:cNvSpPr/>
          <p:nvPr/>
        </p:nvSpPr>
        <p:spPr bwMode="auto">
          <a:xfrm>
            <a:off x="7250873" y="1938692"/>
            <a:ext cx="2536959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Parent délégué</a:t>
            </a:r>
          </a:p>
        </p:txBody>
      </p:sp>
      <p:sp>
        <p:nvSpPr>
          <p:cNvPr id="30" name="Larme 29"/>
          <p:cNvSpPr/>
          <p:nvPr/>
        </p:nvSpPr>
        <p:spPr bwMode="auto">
          <a:xfrm rot="7778588">
            <a:off x="7992346" y="74521"/>
            <a:ext cx="1429337" cy="1650313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Larme 30"/>
          <p:cNvSpPr/>
          <p:nvPr/>
        </p:nvSpPr>
        <p:spPr bwMode="auto">
          <a:xfrm rot="10800000">
            <a:off x="9501023" y="754976"/>
            <a:ext cx="1583634" cy="1436687"/>
          </a:xfrm>
          <a:prstGeom prst="teardrop">
            <a:avLst>
              <a:gd name="adj" fmla="val 977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4" name="Graphique 30" descr="Enfants avec un remplissage 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690" y="1752851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arme 36"/>
          <p:cNvSpPr/>
          <p:nvPr/>
        </p:nvSpPr>
        <p:spPr bwMode="auto">
          <a:xfrm rot="15061310">
            <a:off x="10418343" y="1599348"/>
            <a:ext cx="1124480" cy="2091321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ZoneTexte 38"/>
          <p:cNvSpPr txBox="1"/>
          <p:nvPr/>
        </p:nvSpPr>
        <p:spPr bwMode="auto">
          <a:xfrm>
            <a:off x="10073957" y="2321842"/>
            <a:ext cx="1924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Adhérent d’une association de parents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7745316" y="5132900"/>
            <a:ext cx="2536959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Parent élu</a:t>
            </a:r>
          </a:p>
        </p:txBody>
      </p:sp>
      <p:sp>
        <p:nvSpPr>
          <p:cNvPr id="15" name="Larme 14"/>
          <p:cNvSpPr/>
          <p:nvPr/>
        </p:nvSpPr>
        <p:spPr bwMode="auto">
          <a:xfrm rot="7778588">
            <a:off x="8294820" y="3270444"/>
            <a:ext cx="1341619" cy="1662846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Larme 15"/>
          <p:cNvSpPr/>
          <p:nvPr/>
        </p:nvSpPr>
        <p:spPr bwMode="auto">
          <a:xfrm rot="5400000">
            <a:off x="6132110" y="3196616"/>
            <a:ext cx="1860551" cy="2259896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Larme 16"/>
          <p:cNvSpPr/>
          <p:nvPr/>
        </p:nvSpPr>
        <p:spPr bwMode="auto">
          <a:xfrm rot="10800000">
            <a:off x="9787832" y="3312223"/>
            <a:ext cx="2266286" cy="1968504"/>
          </a:xfrm>
          <a:prstGeom prst="teardrop">
            <a:avLst>
              <a:gd name="adj" fmla="val 9779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6087848" y="3737173"/>
            <a:ext cx="1947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 élu pour 1 an = jusqu’aux élections de l’année suivante</a:t>
            </a: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8235853" y="3592605"/>
            <a:ext cx="1395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Représente TOUS les parents</a:t>
            </a: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9968533" y="3797000"/>
            <a:ext cx="19850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Membre conseil d’administration</a:t>
            </a:r>
          </a:p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 collège, CHS, Conseil discipline</a:t>
            </a:r>
          </a:p>
        </p:txBody>
      </p:sp>
      <p:pic>
        <p:nvPicPr>
          <p:cNvPr id="6155" name="Graphique 30" descr="Enfants avec un remplissage u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338" y="5095123"/>
            <a:ext cx="143668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arme 39"/>
          <p:cNvSpPr/>
          <p:nvPr/>
        </p:nvSpPr>
        <p:spPr bwMode="auto">
          <a:xfrm rot="15061310">
            <a:off x="10605958" y="5110510"/>
            <a:ext cx="1124480" cy="2091321"/>
          </a:xfrm>
          <a:prstGeom prst="teardrop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ZoneTexte 40"/>
          <p:cNvSpPr txBox="1"/>
          <p:nvPr/>
        </p:nvSpPr>
        <p:spPr bwMode="auto">
          <a:xfrm>
            <a:off x="10261572" y="5833004"/>
            <a:ext cx="1930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Adhérent d’une association de parents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FCCE74-D3D5-4244-AC57-A7C248A4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Les enseignements en classe de 6ème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51B3E21D-5875-4032-8FFF-861E49EAB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524964"/>
              </p:ext>
            </p:extLst>
          </p:nvPr>
        </p:nvGraphicFramePr>
        <p:xfrm>
          <a:off x="4663440" y="1021081"/>
          <a:ext cx="7379924" cy="4994353"/>
        </p:xfrm>
        <a:graphic>
          <a:graphicData uri="http://schemas.openxmlformats.org/drawingml/2006/table">
            <a:tbl>
              <a:tblPr/>
              <a:tblGrid>
                <a:gridCol w="1844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49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Disciplines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Horaires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Français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04h30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Histoire – géographie – EMC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03h00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Mathématiques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04h30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Anglais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04h00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EPS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04h00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SVT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EIST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01h30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04h00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Technologie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01h30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Physique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01h00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9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Arts plastiques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01h00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9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Education musicale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01h00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5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Devoirs faits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59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Vie de classe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10h00 annuelles environ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806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FF7870-2FFD-47DE-864E-0B849635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Liaison Collège / Famille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55D65D-01A6-4193-A8AF-2171941E61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Plusieurs possibilités :</a:t>
            </a:r>
          </a:p>
          <a:p>
            <a:pPr>
              <a:buFontTx/>
              <a:buChar char="-"/>
            </a:pPr>
            <a:r>
              <a:rPr lang="fr-FR" dirty="0" smtClean="0"/>
              <a:t>Appel téléphonique,</a:t>
            </a:r>
          </a:p>
          <a:p>
            <a:pPr>
              <a:buFontTx/>
              <a:buChar char="-"/>
            </a:pPr>
            <a:r>
              <a:rPr lang="fr-FR" dirty="0" smtClean="0"/>
              <a:t>Carnet de correspondance,</a:t>
            </a:r>
          </a:p>
          <a:p>
            <a:pPr>
              <a:buFontTx/>
              <a:buChar char="-"/>
            </a:pPr>
            <a:r>
              <a:rPr lang="fr-FR" dirty="0" err="1" smtClean="0"/>
              <a:t>Pronote</a:t>
            </a:r>
            <a:r>
              <a:rPr lang="fr-FR" dirty="0" smtClean="0"/>
              <a:t>,</a:t>
            </a:r>
          </a:p>
          <a:p>
            <a:pPr>
              <a:buFontTx/>
              <a:buChar char="-"/>
            </a:pPr>
            <a:r>
              <a:rPr lang="fr-FR" dirty="0" smtClean="0"/>
              <a:t>laclasse.com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B9F85A4-FBB9-405C-983B-574D702DB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Pour le suivi des classes de 6</a:t>
            </a:r>
            <a:r>
              <a:rPr lang="fr-FR" baseline="30000" dirty="0" smtClean="0"/>
              <a:t>ème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Mme </a:t>
            </a:r>
            <a:r>
              <a:rPr lang="fr-FR" dirty="0" err="1" smtClean="0"/>
              <a:t>Baroteaux</a:t>
            </a:r>
            <a:r>
              <a:rPr lang="fr-FR" dirty="0" smtClean="0"/>
              <a:t>, cheffe d’établissement, assure le suivi des 6D, 6E, 6F et 6G.</a:t>
            </a:r>
          </a:p>
          <a:p>
            <a:r>
              <a:rPr lang="fr-FR" dirty="0" smtClean="0"/>
              <a:t>M. </a:t>
            </a:r>
            <a:r>
              <a:rPr lang="fr-FR" dirty="0" err="1" smtClean="0"/>
              <a:t>Gatheron</a:t>
            </a:r>
            <a:r>
              <a:rPr lang="fr-FR" dirty="0" smtClean="0"/>
              <a:t>, principal adjoint, assure le suivi des 6A, 6B et 6C.</a:t>
            </a:r>
          </a:p>
          <a:p>
            <a:r>
              <a:rPr lang="fr-FR" dirty="0" smtClean="0"/>
              <a:t>Mme </a:t>
            </a:r>
            <a:r>
              <a:rPr lang="fr-FR" dirty="0" err="1" smtClean="0"/>
              <a:t>Signorino</a:t>
            </a:r>
            <a:r>
              <a:rPr lang="fr-FR" dirty="0" smtClean="0"/>
              <a:t>, CPE, gère le suivi « Vie Scolaire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09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E5BFC3-3F3B-46F1-B8C9-4C95E0EB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points à retenir…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A54A0D-676F-4D22-A0F2-D01426A38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15419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Des élèves à profil éducatif particulier nombreux :</a:t>
            </a:r>
          </a:p>
          <a:p>
            <a:pPr>
              <a:buFontTx/>
              <a:buChar char="-"/>
            </a:pPr>
            <a:r>
              <a:rPr lang="fr-FR" dirty="0" smtClean="0"/>
              <a:t>60 élèves ayant un P.A.P. (plan d’accompagnement personnalisé),</a:t>
            </a:r>
          </a:p>
          <a:p>
            <a:pPr>
              <a:buFontTx/>
              <a:buChar char="-"/>
            </a:pPr>
            <a:r>
              <a:rPr lang="fr-FR" dirty="0" smtClean="0"/>
              <a:t>35 élèves relevant de la MDMPH (maison départementale et métropolitaine des personnes en situation de handicap) (dont 14 élèves d’ULIS),</a:t>
            </a:r>
          </a:p>
          <a:p>
            <a:pPr>
              <a:buFontTx/>
              <a:buChar char="-"/>
            </a:pPr>
            <a:r>
              <a:rPr lang="fr-FR" dirty="0" smtClean="0"/>
              <a:t>51 élèves ayant un P.A.I. (projet d’accueil individualisé),</a:t>
            </a:r>
          </a:p>
          <a:p>
            <a:pPr>
              <a:buFontTx/>
              <a:buChar char="-"/>
            </a:pPr>
            <a:r>
              <a:rPr lang="fr-FR" dirty="0" smtClean="0"/>
              <a:t>Des élèves peuvent également bénéficier d’un P.P.R.E. (programme personnalisé de réussite éducative) ou de notre dispositif « CAP REUSSITE ».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3D666CF-EA21-4A38-9376-FB70E7954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179805"/>
            <a:ext cx="6272022" cy="287594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Pour les AESH (accompagnants en situation de handicap), l’établissement est tête de PIAL (pôle inclusif d’accompagnement localisé) mais doit faire à moyens constants.</a:t>
            </a:r>
          </a:p>
          <a:p>
            <a:r>
              <a:rPr lang="fr-FR" dirty="0" smtClean="0"/>
              <a:t>Pour les agents de la métropole, l’établissement fait référence à la métropole de Lyon.</a:t>
            </a:r>
          </a:p>
          <a:p>
            <a:pPr algn="just"/>
            <a:r>
              <a:rPr lang="fr-FR" dirty="0" smtClean="0"/>
              <a:t>Pour les enseignants, l’établissement est un support de poste et fait référence à l’inspection académique et au rectorat. Pour les remplacements en cas d’absences : possibilités réduites de remplacements de courte durée en interne et sinon remplaçant envoyé par l’institution. L’établissement </a:t>
            </a:r>
            <a:r>
              <a:rPr lang="fr-FR" b="1" u="sng" dirty="0" smtClean="0"/>
              <a:t>demande toujours</a:t>
            </a:r>
            <a:r>
              <a:rPr lang="fr-FR" b="1" dirty="0" smtClean="0"/>
              <a:t> </a:t>
            </a:r>
            <a:r>
              <a:rPr lang="fr-FR" dirty="0" smtClean="0"/>
              <a:t>les moyens de remplacement.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2744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4709160" y="1493520"/>
            <a:ext cx="6004560" cy="38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265">
              <a:buFont typeface="Arial" panose="020B0604020202020204"/>
              <a:buChar char="•"/>
            </a:pP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Le service vie scolaire est constitué de 8 personnes.</a:t>
            </a:r>
          </a:p>
          <a:p>
            <a:pPr marL="342900" indent="-342265"/>
            <a:endParaRPr dirty="0"/>
          </a:p>
          <a:p>
            <a:pPr marL="342900" indent="-342265">
              <a:buFont typeface="Arial" panose="020B0604020202020204"/>
              <a:buChar char="•"/>
            </a:pP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1 CPE: Mme Signorino,</a:t>
            </a:r>
          </a:p>
          <a:p>
            <a:pPr marL="342900" indent="-342265"/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 </a:t>
            </a:r>
            <a:endParaRPr dirty="0"/>
          </a:p>
          <a:p>
            <a:pPr marL="342900" indent="-342265">
              <a:buFont typeface="Arial" panose="020B0604020202020204"/>
              <a:buChar char="•"/>
            </a:pP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7 AED pour 4.5 ETP: Saïd, Samira, </a:t>
            </a:r>
            <a:r>
              <a:rPr lang="fr-F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Mahira</a:t>
            </a: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, Nadine, Célia, Nadia et </a:t>
            </a:r>
            <a:r>
              <a:rPr lang="fr-F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Assiatou</a:t>
            </a: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</a:rPr>
              <a:t> </a:t>
            </a:r>
          </a:p>
          <a:p>
            <a:pPr marL="342900" indent="-342265">
              <a:buFont typeface="Arial" panose="020B0604020202020204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6104" y="4510680"/>
            <a:ext cx="2563376" cy="2072640"/>
          </a:xfrm>
          <a:prstGeom prst="rect">
            <a:avLst/>
          </a:prstGeom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4CC240CA-C1EE-4B95-B908-B1C6EB8F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>
            <a:normAutofit/>
          </a:bodyPr>
          <a:lstStyle/>
          <a:p>
            <a:r>
              <a:rPr lang="fr-FR" sz="4800" b="1" dirty="0"/>
              <a:t>Présentation du service vie scolaire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D11350-1927-4AC8-8AB8-85852853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/>
              <a:t>Pour rentrer au collège votre enfant doit </a:t>
            </a:r>
            <a:r>
              <a:rPr lang="fr-FR" sz="4400" b="1" dirty="0" smtClean="0"/>
              <a:t>impérativement :</a:t>
            </a:r>
            <a:endParaRPr lang="fr-FR" sz="4400" b="1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AE452BDB-BE49-48C9-B499-CD5706389933}"/>
              </a:ext>
            </a:extLst>
          </p:cNvPr>
          <p:cNvSpPr/>
          <p:nvPr/>
        </p:nvSpPr>
        <p:spPr>
          <a:xfrm>
            <a:off x="4992360" y="1485176"/>
            <a:ext cx="6894840" cy="3589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4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DejaVu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 </a:t>
            </a:r>
            <a:r>
              <a:rPr lang="fr-FR" sz="4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Avoir </a:t>
            </a: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une tenue correcte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 Avoir </a:t>
            </a:r>
            <a:r>
              <a:rPr lang="fr-FR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son carnet de correspondance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DejaVu Sans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4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5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28C1EA7-748E-44B4-96A0-C14E58DB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Les régimes de sortie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1CB88F3-FF35-4185-872D-33F923E97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3277" y="3574701"/>
            <a:ext cx="6269591" cy="2382651"/>
          </a:xfrm>
        </p:spPr>
        <p:txBody>
          <a:bodyPr>
            <a:normAutofit fontScale="70000" lnSpcReduction="20000"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REGIME 2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fr-FR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Autorisé à sortir en cas d’absence de professeur</a:t>
            </a:r>
          </a:p>
          <a:p>
            <a:pPr>
              <a:buNone/>
            </a:pPr>
            <a:r>
              <a:rPr lang="fr-FR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après la dernière heure de cours. </a:t>
            </a:r>
            <a:endParaRPr lang="fr-FR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Penser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à prévenir immédiatement en cas de changements de coordonnées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2497899F-0DA0-4DB7-9D76-99D8D13F49F4}"/>
              </a:ext>
            </a:extLst>
          </p:cNvPr>
          <p:cNvSpPr txBox="1">
            <a:spLocks/>
          </p:cNvSpPr>
          <p:nvPr/>
        </p:nvSpPr>
        <p:spPr>
          <a:xfrm>
            <a:off x="5273277" y="1396869"/>
            <a:ext cx="6269591" cy="188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REGIME 1: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 autorisé à sortir en cas d’absence de professeur. Suit son emploi du temps habituel. </a:t>
            </a:r>
            <a:endParaRPr 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7A1AC53-B3AE-4E14-8B70-3C47EC94DDD3}"/>
              </a:ext>
            </a:extLst>
          </p:cNvPr>
          <p:cNvSpPr txBox="1"/>
          <p:nvPr/>
        </p:nvSpPr>
        <p:spPr>
          <a:xfrm>
            <a:off x="4678680" y="50292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existe 2 régimes de sortie:</a:t>
            </a:r>
          </a:p>
        </p:txBody>
      </p:sp>
    </p:spTree>
    <p:extLst>
      <p:ext uri="{BB962C8B-B14F-4D97-AF65-F5344CB8AC3E}">
        <p14:creationId xmlns="" xmlns:p14="http://schemas.microsoft.com/office/powerpoint/2010/main" val="416999825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1928</Words>
  <Application>Microsoft Office PowerPoint</Application>
  <PresentationFormat>Personnalisé</PresentationFormat>
  <Paragraphs>296</Paragraphs>
  <Slides>30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Atlas</vt:lpstr>
      <vt:lpstr>Thème Office</vt:lpstr>
      <vt:lpstr>Diapositive 1</vt:lpstr>
      <vt:lpstr>Le collège Léonard de Vinci</vt:lpstr>
      <vt:lpstr>Accueil des élèves</vt:lpstr>
      <vt:lpstr>Les enseignements en classe de 6ème</vt:lpstr>
      <vt:lpstr>Liaison Collège / Famille</vt:lpstr>
      <vt:lpstr>Quelques points à retenir…</vt:lpstr>
      <vt:lpstr>Présentation du service vie scolaire</vt:lpstr>
      <vt:lpstr>Pour rentrer au collège votre enfant doit impérativement :</vt:lpstr>
      <vt:lpstr>Les régimes de sortie</vt:lpstr>
      <vt:lpstr>Que faire en cas d’absence ou de retard ?</vt:lpstr>
      <vt:lpstr>Les références juridiques</vt:lpstr>
      <vt:lpstr>De quoi parle-t-on ?  Les punitions</vt:lpstr>
      <vt:lpstr>De quoi parle-t-on?  Les sanctions</vt:lpstr>
      <vt:lpstr>LES GRANDS PRINCIPES concernant les SANCTIONS</vt:lpstr>
      <vt:lpstr>Les grands principes</vt:lpstr>
      <vt:lpstr>Les grands principes</vt:lpstr>
      <vt:lpstr>Les grands principes</vt:lpstr>
      <vt:lpstr>Les grands principes</vt:lpstr>
      <vt:lpstr>Les grands principes</vt:lpstr>
      <vt:lpstr>Les grands principes</vt:lpstr>
      <vt:lpstr>Diapositive 21</vt:lpstr>
      <vt:lpstr>Les mesures de prévention</vt:lpstr>
      <vt:lpstr>Les mesures de prévention</vt:lpstr>
      <vt:lpstr>EN RESUME</vt:lpstr>
      <vt:lpstr>Nous sommes des PROFESSIONNELS de notre métier</vt:lpstr>
      <vt:lpstr> ET POURTANT UN CONSTAT…</vt:lpstr>
      <vt:lpstr>Diapositive 27</vt:lpstr>
      <vt:lpstr>CONSTAT</vt:lpstr>
      <vt:lpstr>Des temps de discussion, des échanges constructifs, des projets partagés, une entraide, un soutien respectif, des partenaires et une communauté éducative qui œuvre dans l’intérêt de tous les élèves…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collège-famille</dc:title>
  <dc:creator>audre</dc:creator>
  <cp:lastModifiedBy>secdir</cp:lastModifiedBy>
  <cp:revision>85</cp:revision>
  <dcterms:created xsi:type="dcterms:W3CDTF">2021-03-17T22:09:00Z</dcterms:created>
  <dcterms:modified xsi:type="dcterms:W3CDTF">2021-09-21T13:15:46Z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